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503" r:id="rId5"/>
    <p:sldId id="513" r:id="rId6"/>
    <p:sldId id="260" r:id="rId7"/>
    <p:sldId id="320" r:id="rId8"/>
    <p:sldId id="509" r:id="rId9"/>
    <p:sldId id="521" r:id="rId10"/>
    <p:sldId id="346" r:id="rId11"/>
    <p:sldId id="643" r:id="rId12"/>
    <p:sldId id="266" r:id="rId13"/>
    <p:sldId id="516" r:id="rId14"/>
    <p:sldId id="644" r:id="rId15"/>
    <p:sldId id="291" r:id="rId16"/>
    <p:sldId id="522" r:id="rId17"/>
    <p:sldId id="264" r:id="rId18"/>
    <p:sldId id="526" r:id="rId19"/>
    <p:sldId id="527" r:id="rId20"/>
    <p:sldId id="524" r:id="rId21"/>
    <p:sldId id="528" r:id="rId22"/>
    <p:sldId id="519" r:id="rId23"/>
    <p:sldId id="529" r:id="rId24"/>
    <p:sldId id="645" r:id="rId25"/>
    <p:sldId id="646" r:id="rId26"/>
    <p:sldId id="647" r:id="rId27"/>
    <p:sldId id="507" r:id="rId28"/>
    <p:sldId id="648" r:id="rId29"/>
    <p:sldId id="649" r:id="rId30"/>
    <p:sldId id="65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1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emi Mendez (CENSUS/CLMSO FED)" initials="NM(F" lastIdx="1" clrIdx="0">
    <p:extLst>
      <p:ext uri="{19B8F6BF-5375-455C-9EA6-DF929625EA0E}">
        <p15:presenceInfo xmlns:p15="http://schemas.microsoft.com/office/powerpoint/2012/main" userId="S::Noemi.Mendez@census.gov::8b8aef20-b503-42f6-9bdf-de6d846fa9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7E6E6"/>
    <a:srgbClr val="205493"/>
    <a:srgbClr val="FFFFCC"/>
    <a:srgbClr val="FFFF66"/>
    <a:srgbClr val="00CC99"/>
    <a:srgbClr val="0066FF"/>
    <a:srgbClr val="FF9999"/>
    <a:srgbClr val="386694"/>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78290-9A24-44BE-9ED4-71FF902B4B89}" v="119" dt="2024-06-06T19:50:46.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5118" autoAdjust="0"/>
  </p:normalViewPr>
  <p:slideViewPr>
    <p:cSldViewPr snapToGrid="0">
      <p:cViewPr varScale="1">
        <p:scale>
          <a:sx n="87" d="100"/>
          <a:sy n="87" d="100"/>
        </p:scale>
        <p:origin x="494" y="48"/>
      </p:cViewPr>
      <p:guideLst>
        <p:guide orient="horz" pos="2184"/>
        <p:guide pos="41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Kraiker" userId="933c2109d0ddbde4" providerId="LiveId" clId="{BFD78290-9A24-44BE-9ED4-71FF902B4B89}"/>
    <pc:docChg chg="undo custSel addSld delSld modSld sldOrd">
      <pc:chgData name="David Kraiker" userId="933c2109d0ddbde4" providerId="LiveId" clId="{BFD78290-9A24-44BE-9ED4-71FF902B4B89}" dt="2024-06-11T13:45:35.073" v="1371" actId="729"/>
      <pc:docMkLst>
        <pc:docMk/>
      </pc:docMkLst>
      <pc:sldChg chg="modSp mod">
        <pc:chgData name="David Kraiker" userId="933c2109d0ddbde4" providerId="LiveId" clId="{BFD78290-9A24-44BE-9ED4-71FF902B4B89}" dt="2024-06-05T19:06:16.425" v="58" actId="20577"/>
        <pc:sldMkLst>
          <pc:docMk/>
          <pc:sldMk cId="0" sldId="260"/>
        </pc:sldMkLst>
        <pc:spChg chg="mod">
          <ac:chgData name="David Kraiker" userId="933c2109d0ddbde4" providerId="LiveId" clId="{BFD78290-9A24-44BE-9ED4-71FF902B4B89}" dt="2024-06-05T19:06:16.425" v="58" actId="20577"/>
          <ac:spMkLst>
            <pc:docMk/>
            <pc:sldMk cId="0" sldId="260"/>
            <ac:spMk id="331" creationId="{00000000-0000-0000-0000-000000000000}"/>
          </ac:spMkLst>
        </pc:spChg>
        <pc:spChg chg="mod">
          <ac:chgData name="David Kraiker" userId="933c2109d0ddbde4" providerId="LiveId" clId="{BFD78290-9A24-44BE-9ED4-71FF902B4B89}" dt="2024-06-05T19:06:08.932" v="49" actId="20577"/>
          <ac:spMkLst>
            <pc:docMk/>
            <pc:sldMk cId="0" sldId="260"/>
            <ac:spMk id="334" creationId="{00000000-0000-0000-0000-000000000000}"/>
          </ac:spMkLst>
        </pc:spChg>
      </pc:sldChg>
      <pc:sldChg chg="modSp mod">
        <pc:chgData name="David Kraiker" userId="933c2109d0ddbde4" providerId="LiveId" clId="{BFD78290-9A24-44BE-9ED4-71FF902B4B89}" dt="2024-06-05T19:05:30.369" v="19" actId="20577"/>
        <pc:sldMkLst>
          <pc:docMk/>
          <pc:sldMk cId="3088707844" sldId="503"/>
        </pc:sldMkLst>
        <pc:spChg chg="mod">
          <ac:chgData name="David Kraiker" userId="933c2109d0ddbde4" providerId="LiveId" clId="{BFD78290-9A24-44BE-9ED4-71FF902B4B89}" dt="2024-06-05T19:05:30.369" v="19" actId="20577"/>
          <ac:spMkLst>
            <pc:docMk/>
            <pc:sldMk cId="3088707844" sldId="503"/>
            <ac:spMk id="2" creationId="{4405527F-51E7-48D8-8B6D-0B9D63F418D2}"/>
          </ac:spMkLst>
        </pc:spChg>
      </pc:sldChg>
      <pc:sldChg chg="mod modShow">
        <pc:chgData name="David Kraiker" userId="933c2109d0ddbde4" providerId="LiveId" clId="{BFD78290-9A24-44BE-9ED4-71FF902B4B89}" dt="2024-06-11T13:44:35.337" v="1370" actId="729"/>
        <pc:sldMkLst>
          <pc:docMk/>
          <pc:sldMk cId="3316138193" sldId="521"/>
        </pc:sldMkLst>
      </pc:sldChg>
      <pc:sldChg chg="mod modShow">
        <pc:chgData name="David Kraiker" userId="933c2109d0ddbde4" providerId="LiveId" clId="{BFD78290-9A24-44BE-9ED4-71FF902B4B89}" dt="2024-06-11T13:45:35.073" v="1371" actId="729"/>
        <pc:sldMkLst>
          <pc:docMk/>
          <pc:sldMk cId="725169379" sldId="529"/>
        </pc:sldMkLst>
      </pc:sldChg>
      <pc:sldChg chg="addSp delSp modSp add mod modClrScheme chgLayout">
        <pc:chgData name="David Kraiker" userId="933c2109d0ddbde4" providerId="LiveId" clId="{BFD78290-9A24-44BE-9ED4-71FF902B4B89}" dt="2024-06-06T19:53:53.328" v="694" actId="1076"/>
        <pc:sldMkLst>
          <pc:docMk/>
          <pc:sldMk cId="411706282" sldId="645"/>
        </pc:sldMkLst>
        <pc:spChg chg="mod ord">
          <ac:chgData name="David Kraiker" userId="933c2109d0ddbde4" providerId="LiveId" clId="{BFD78290-9A24-44BE-9ED4-71FF902B4B89}" dt="2024-06-06T19:19:30.505" v="106" actId="700"/>
          <ac:spMkLst>
            <pc:docMk/>
            <pc:sldMk cId="411706282" sldId="645"/>
            <ac:spMk id="4" creationId="{00000000-0000-0000-0000-000000000000}"/>
          </ac:spMkLst>
        </pc:spChg>
        <pc:spChg chg="mod">
          <ac:chgData name="David Kraiker" userId="933c2109d0ddbde4" providerId="LiveId" clId="{BFD78290-9A24-44BE-9ED4-71FF902B4B89}" dt="2024-06-06T19:18:34.206" v="105" actId="1076"/>
          <ac:spMkLst>
            <pc:docMk/>
            <pc:sldMk cId="411706282" sldId="645"/>
            <ac:spMk id="5" creationId="{00000000-0000-0000-0000-000000000000}"/>
          </ac:spMkLst>
        </pc:spChg>
        <pc:spChg chg="mod">
          <ac:chgData name="David Kraiker" userId="933c2109d0ddbde4" providerId="LiveId" clId="{BFD78290-9A24-44BE-9ED4-71FF902B4B89}" dt="2024-06-06T19:21:00.443" v="146" actId="207"/>
          <ac:spMkLst>
            <pc:docMk/>
            <pc:sldMk cId="411706282" sldId="645"/>
            <ac:spMk id="8" creationId="{00000000-0000-0000-0000-000000000000}"/>
          </ac:spMkLst>
        </pc:spChg>
        <pc:spChg chg="add mod">
          <ac:chgData name="David Kraiker" userId="933c2109d0ddbde4" providerId="LiveId" clId="{BFD78290-9A24-44BE-9ED4-71FF902B4B89}" dt="2024-06-06T19:48:16.852" v="625" actId="1076"/>
          <ac:spMkLst>
            <pc:docMk/>
            <pc:sldMk cId="411706282" sldId="645"/>
            <ac:spMk id="10" creationId="{7B5DAF63-034F-2F4D-909C-412EC4CD73E7}"/>
          </ac:spMkLst>
        </pc:spChg>
        <pc:spChg chg="add mod">
          <ac:chgData name="David Kraiker" userId="933c2109d0ddbde4" providerId="LiveId" clId="{BFD78290-9A24-44BE-9ED4-71FF902B4B89}" dt="2024-06-06T19:53:53.328" v="694" actId="1076"/>
          <ac:spMkLst>
            <pc:docMk/>
            <pc:sldMk cId="411706282" sldId="645"/>
            <ac:spMk id="12" creationId="{26370367-AA52-EE11-7C5A-6244B453943D}"/>
          </ac:spMkLst>
        </pc:spChg>
        <pc:graphicFrameChg chg="add mod modGraphic">
          <ac:chgData name="David Kraiker" userId="933c2109d0ddbde4" providerId="LiveId" clId="{BFD78290-9A24-44BE-9ED4-71FF902B4B89}" dt="2024-06-06T19:50:44.402" v="628"/>
          <ac:graphicFrameMkLst>
            <pc:docMk/>
            <pc:sldMk cId="411706282" sldId="645"/>
            <ac:graphicFrameMk id="2" creationId="{0C37E336-39CC-B18C-E93B-7C2796B6F94C}"/>
          </ac:graphicFrameMkLst>
        </pc:graphicFrameChg>
        <pc:graphicFrameChg chg="add del mod">
          <ac:chgData name="David Kraiker" userId="933c2109d0ddbde4" providerId="LiveId" clId="{BFD78290-9A24-44BE-9ED4-71FF902B4B89}" dt="2024-06-06T19:36:35.721" v="277" actId="478"/>
          <ac:graphicFrameMkLst>
            <pc:docMk/>
            <pc:sldMk cId="411706282" sldId="645"/>
            <ac:graphicFrameMk id="6" creationId="{F07E94BD-5882-4993-F428-D6E479C6E2B8}"/>
          </ac:graphicFrameMkLst>
        </pc:graphicFrameChg>
        <pc:graphicFrameChg chg="add del mod">
          <ac:chgData name="David Kraiker" userId="933c2109d0ddbde4" providerId="LiveId" clId="{BFD78290-9A24-44BE-9ED4-71FF902B4B89}" dt="2024-06-06T19:36:39.220" v="278" actId="478"/>
          <ac:graphicFrameMkLst>
            <pc:docMk/>
            <pc:sldMk cId="411706282" sldId="645"/>
            <ac:graphicFrameMk id="7" creationId="{554D24B1-FAE1-F32E-67A8-2A1B32E853C6}"/>
          </ac:graphicFrameMkLst>
        </pc:graphicFrameChg>
        <pc:picChg chg="del">
          <ac:chgData name="David Kraiker" userId="933c2109d0ddbde4" providerId="LiveId" clId="{BFD78290-9A24-44BE-9ED4-71FF902B4B89}" dt="2024-06-06T19:17:38.989" v="61" actId="478"/>
          <ac:picMkLst>
            <pc:docMk/>
            <pc:sldMk cId="411706282" sldId="645"/>
            <ac:picMk id="3" creationId="{A6839F90-7E73-4C13-B812-B0855F36B470}"/>
          </ac:picMkLst>
        </pc:picChg>
      </pc:sldChg>
      <pc:sldChg chg="addSp delSp modSp add mod">
        <pc:chgData name="David Kraiker" userId="933c2109d0ddbde4" providerId="LiveId" clId="{BFD78290-9A24-44BE-9ED4-71FF902B4B89}" dt="2024-06-06T19:39:50.157" v="465" actId="20577"/>
        <pc:sldMkLst>
          <pc:docMk/>
          <pc:sldMk cId="134594693" sldId="646"/>
        </pc:sldMkLst>
        <pc:spChg chg="add mod">
          <ac:chgData name="David Kraiker" userId="933c2109d0ddbde4" providerId="LiveId" clId="{BFD78290-9A24-44BE-9ED4-71FF902B4B89}" dt="2024-06-06T19:39:50.157" v="465" actId="20577"/>
          <ac:spMkLst>
            <pc:docMk/>
            <pc:sldMk cId="134594693" sldId="646"/>
            <ac:spMk id="3" creationId="{38BC850F-7465-0A74-F5BB-F0A4CCDDFAE4}"/>
          </ac:spMkLst>
        </pc:spChg>
        <pc:graphicFrameChg chg="del">
          <ac:chgData name="David Kraiker" userId="933c2109d0ddbde4" providerId="LiveId" clId="{BFD78290-9A24-44BE-9ED4-71FF902B4B89}" dt="2024-06-06T19:38:39.091" v="380" actId="478"/>
          <ac:graphicFrameMkLst>
            <pc:docMk/>
            <pc:sldMk cId="134594693" sldId="646"/>
            <ac:graphicFrameMk id="2" creationId="{0C37E336-39CC-B18C-E93B-7C2796B6F94C}"/>
          </ac:graphicFrameMkLst>
        </pc:graphicFrameChg>
        <pc:graphicFrameChg chg="del">
          <ac:chgData name="David Kraiker" userId="933c2109d0ddbde4" providerId="LiveId" clId="{BFD78290-9A24-44BE-9ED4-71FF902B4B89}" dt="2024-06-06T19:38:42.172" v="381" actId="478"/>
          <ac:graphicFrameMkLst>
            <pc:docMk/>
            <pc:sldMk cId="134594693" sldId="646"/>
            <ac:graphicFrameMk id="7" creationId="{554D24B1-FAE1-F32E-67A8-2A1B32E853C6}"/>
          </ac:graphicFrameMkLst>
        </pc:graphicFrameChg>
      </pc:sldChg>
      <pc:sldChg chg="addSp delSp modSp add mod">
        <pc:chgData name="David Kraiker" userId="933c2109d0ddbde4" providerId="LiveId" clId="{BFD78290-9A24-44BE-9ED4-71FF902B4B89}" dt="2024-06-06T19:45:07.599" v="624" actId="20577"/>
        <pc:sldMkLst>
          <pc:docMk/>
          <pc:sldMk cId="4055286790" sldId="647"/>
        </pc:sldMkLst>
        <pc:spChg chg="add mod">
          <ac:chgData name="David Kraiker" userId="933c2109d0ddbde4" providerId="LiveId" clId="{BFD78290-9A24-44BE-9ED4-71FF902B4B89}" dt="2024-06-06T19:45:07.599" v="624" actId="20577"/>
          <ac:spMkLst>
            <pc:docMk/>
            <pc:sldMk cId="4055286790" sldId="647"/>
            <ac:spMk id="9" creationId="{A039DE72-F759-B8A3-B11B-B2AF7191D306}"/>
          </ac:spMkLst>
        </pc:spChg>
        <pc:graphicFrameChg chg="del">
          <ac:chgData name="David Kraiker" userId="933c2109d0ddbde4" providerId="LiveId" clId="{BFD78290-9A24-44BE-9ED4-71FF902B4B89}" dt="2024-06-06T19:40:07.859" v="466" actId="478"/>
          <ac:graphicFrameMkLst>
            <pc:docMk/>
            <pc:sldMk cId="4055286790" sldId="647"/>
            <ac:graphicFrameMk id="2" creationId="{0C37E336-39CC-B18C-E93B-7C2796B6F94C}"/>
          </ac:graphicFrameMkLst>
        </pc:graphicFrameChg>
        <pc:graphicFrameChg chg="del">
          <ac:chgData name="David Kraiker" userId="933c2109d0ddbde4" providerId="LiveId" clId="{BFD78290-9A24-44BE-9ED4-71FF902B4B89}" dt="2024-06-06T19:40:10.130" v="467" actId="478"/>
          <ac:graphicFrameMkLst>
            <pc:docMk/>
            <pc:sldMk cId="4055286790" sldId="647"/>
            <ac:graphicFrameMk id="6" creationId="{F07E94BD-5882-4993-F428-D6E479C6E2B8}"/>
          </ac:graphicFrameMkLst>
        </pc:graphicFrameChg>
      </pc:sldChg>
      <pc:sldChg chg="addSp delSp modSp add mod ord">
        <pc:chgData name="David Kraiker" userId="933c2109d0ddbde4" providerId="LiveId" clId="{BFD78290-9A24-44BE-9ED4-71FF902B4B89}" dt="2024-06-11T13:15:59.518" v="1368" actId="1076"/>
        <pc:sldMkLst>
          <pc:docMk/>
          <pc:sldMk cId="223764301" sldId="648"/>
        </pc:sldMkLst>
        <pc:spChg chg="mod">
          <ac:chgData name="David Kraiker" userId="933c2109d0ddbde4" providerId="LiveId" clId="{BFD78290-9A24-44BE-9ED4-71FF902B4B89}" dt="2024-06-06T19:55:27.171" v="726" actId="20577"/>
          <ac:spMkLst>
            <pc:docMk/>
            <pc:sldMk cId="223764301" sldId="648"/>
            <ac:spMk id="8" creationId="{00000000-0000-0000-0000-000000000000}"/>
          </ac:spMkLst>
        </pc:spChg>
        <pc:spChg chg="mod">
          <ac:chgData name="David Kraiker" userId="933c2109d0ddbde4" providerId="LiveId" clId="{BFD78290-9A24-44BE-9ED4-71FF902B4B89}" dt="2024-06-06T19:57:49.456" v="920" actId="255"/>
          <ac:spMkLst>
            <pc:docMk/>
            <pc:sldMk cId="223764301" sldId="648"/>
            <ac:spMk id="9" creationId="{A039DE72-F759-B8A3-B11B-B2AF7191D306}"/>
          </ac:spMkLst>
        </pc:spChg>
        <pc:graphicFrameChg chg="del">
          <ac:chgData name="David Kraiker" userId="933c2109d0ddbde4" providerId="LiveId" clId="{BFD78290-9A24-44BE-9ED4-71FF902B4B89}" dt="2024-06-06T19:55:36.859" v="727" actId="478"/>
          <ac:graphicFrameMkLst>
            <pc:docMk/>
            <pc:sldMk cId="223764301" sldId="648"/>
            <ac:graphicFrameMk id="7" creationId="{554D24B1-FAE1-F32E-67A8-2A1B32E853C6}"/>
          </ac:graphicFrameMkLst>
        </pc:graphicFrameChg>
        <pc:picChg chg="add mod">
          <ac:chgData name="David Kraiker" userId="933c2109d0ddbde4" providerId="LiveId" clId="{BFD78290-9A24-44BE-9ED4-71FF902B4B89}" dt="2024-06-11T13:15:59.518" v="1368" actId="1076"/>
          <ac:picMkLst>
            <pc:docMk/>
            <pc:sldMk cId="223764301" sldId="648"/>
            <ac:picMk id="3" creationId="{4DCD0C52-DAFC-CAF5-943B-C6DA5A081F8F}"/>
          </ac:picMkLst>
        </pc:picChg>
      </pc:sldChg>
      <pc:sldChg chg="addSp modSp add mod">
        <pc:chgData name="David Kraiker" userId="933c2109d0ddbde4" providerId="LiveId" clId="{BFD78290-9A24-44BE-9ED4-71FF902B4B89}" dt="2024-06-11T13:13:46.959" v="1359" actId="14100"/>
        <pc:sldMkLst>
          <pc:docMk/>
          <pc:sldMk cId="4003198026" sldId="649"/>
        </pc:sldMkLst>
        <pc:spChg chg="mod">
          <ac:chgData name="David Kraiker" userId="933c2109d0ddbde4" providerId="LiveId" clId="{BFD78290-9A24-44BE-9ED4-71FF902B4B89}" dt="2024-06-06T20:13:32.245" v="1120" actId="20577"/>
          <ac:spMkLst>
            <pc:docMk/>
            <pc:sldMk cId="4003198026" sldId="649"/>
            <ac:spMk id="8" creationId="{00000000-0000-0000-0000-000000000000}"/>
          </ac:spMkLst>
        </pc:spChg>
        <pc:spChg chg="mod">
          <ac:chgData name="David Kraiker" userId="933c2109d0ddbde4" providerId="LiveId" clId="{BFD78290-9A24-44BE-9ED4-71FF902B4B89}" dt="2024-06-11T13:07:29.021" v="1355" actId="113"/>
          <ac:spMkLst>
            <pc:docMk/>
            <pc:sldMk cId="4003198026" sldId="649"/>
            <ac:spMk id="9" creationId="{A039DE72-F759-B8A3-B11B-B2AF7191D306}"/>
          </ac:spMkLst>
        </pc:spChg>
        <pc:picChg chg="add mod">
          <ac:chgData name="David Kraiker" userId="933c2109d0ddbde4" providerId="LiveId" clId="{BFD78290-9A24-44BE-9ED4-71FF902B4B89}" dt="2024-06-11T13:13:46.959" v="1359" actId="14100"/>
          <ac:picMkLst>
            <pc:docMk/>
            <pc:sldMk cId="4003198026" sldId="649"/>
            <ac:picMk id="3" creationId="{432AAFE8-0487-97BB-15CC-E755599584B3}"/>
          </ac:picMkLst>
        </pc:picChg>
      </pc:sldChg>
      <pc:sldChg chg="addSp modSp add mod">
        <pc:chgData name="David Kraiker" userId="933c2109d0ddbde4" providerId="LiveId" clId="{BFD78290-9A24-44BE-9ED4-71FF902B4B89}" dt="2024-06-11T13:16:14.181" v="1369" actId="1076"/>
        <pc:sldMkLst>
          <pc:docMk/>
          <pc:sldMk cId="3485571321" sldId="650"/>
        </pc:sldMkLst>
        <pc:spChg chg="mod">
          <ac:chgData name="David Kraiker" userId="933c2109d0ddbde4" providerId="LiveId" clId="{BFD78290-9A24-44BE-9ED4-71FF902B4B89}" dt="2024-06-10T18:27:47.577" v="1345" actId="313"/>
          <ac:spMkLst>
            <pc:docMk/>
            <pc:sldMk cId="3485571321" sldId="650"/>
            <ac:spMk id="8" creationId="{00000000-0000-0000-0000-000000000000}"/>
          </ac:spMkLst>
        </pc:spChg>
        <pc:spChg chg="mod">
          <ac:chgData name="David Kraiker" userId="933c2109d0ddbde4" providerId="LiveId" clId="{BFD78290-9A24-44BE-9ED4-71FF902B4B89}" dt="2024-06-10T18:26:23.324" v="1321" actId="113"/>
          <ac:spMkLst>
            <pc:docMk/>
            <pc:sldMk cId="3485571321" sldId="650"/>
            <ac:spMk id="9" creationId="{A039DE72-F759-B8A3-B11B-B2AF7191D306}"/>
          </ac:spMkLst>
        </pc:spChg>
        <pc:picChg chg="add mod">
          <ac:chgData name="David Kraiker" userId="933c2109d0ddbde4" providerId="LiveId" clId="{BFD78290-9A24-44BE-9ED4-71FF902B4B89}" dt="2024-06-11T13:16:14.181" v="1369" actId="1076"/>
          <ac:picMkLst>
            <pc:docMk/>
            <pc:sldMk cId="3485571321" sldId="650"/>
            <ac:picMk id="3" creationId="{10EA6DDC-3ABB-B065-4EA6-B51537E9DB77}"/>
          </ac:picMkLst>
        </pc:picChg>
      </pc:sldChg>
      <pc:sldChg chg="del">
        <pc:chgData name="David Kraiker" userId="933c2109d0ddbde4" providerId="LiveId" clId="{BFD78290-9A24-44BE-9ED4-71FF902B4B89}" dt="2024-06-05T19:06:41.769" v="59" actId="47"/>
        <pc:sldMkLst>
          <pc:docMk/>
          <pc:sldMk cId="3148317779" sldId="2107"/>
        </pc:sldMkLst>
      </pc:sldChg>
      <pc:sldChg chg="del">
        <pc:chgData name="David Kraiker" userId="933c2109d0ddbde4" providerId="LiveId" clId="{BFD78290-9A24-44BE-9ED4-71FF902B4B89}" dt="2024-06-05T19:06:41.769" v="59" actId="47"/>
        <pc:sldMkLst>
          <pc:docMk/>
          <pc:sldMk cId="3525562877" sldId="21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AF71C-DE51-4CFC-87B0-5A0FB2998EF2}"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BE2D17B1-1289-4F49-8565-17CB49E3AFF3}">
      <dgm:prSet phldrT="[Text]" custT="1"/>
      <dgm:spPr/>
      <dgm:t>
        <a:bodyPr/>
        <a:lstStyle/>
        <a:p>
          <a:r>
            <a:rPr lang="en-US" sz="3600" b="1" dirty="0"/>
            <a:t>Year</a:t>
          </a:r>
        </a:p>
      </dgm:t>
    </dgm:pt>
    <dgm:pt modelId="{6B663203-8C57-44B0-B978-61E2F3734460}" type="parTrans" cxnId="{18601F49-CAA2-4C49-A989-AF8E18EB6279}">
      <dgm:prSet/>
      <dgm:spPr/>
      <dgm:t>
        <a:bodyPr/>
        <a:lstStyle/>
        <a:p>
          <a:endParaRPr lang="en-US"/>
        </a:p>
      </dgm:t>
    </dgm:pt>
    <dgm:pt modelId="{B755A816-BADB-4A22-9E68-DDC4626501BA}" type="sibTrans" cxnId="{18601F49-CAA2-4C49-A989-AF8E18EB6279}">
      <dgm:prSet/>
      <dgm:spPr/>
      <dgm:t>
        <a:bodyPr/>
        <a:lstStyle/>
        <a:p>
          <a:endParaRPr lang="en-US"/>
        </a:p>
      </dgm:t>
    </dgm:pt>
    <dgm:pt modelId="{294B3DAD-58AE-4DB0-A40C-45138A5BB20D}">
      <dgm:prSet phldrT="[Text]" custT="1"/>
      <dgm:spPr>
        <a:solidFill>
          <a:srgbClr val="FF0000"/>
        </a:solidFill>
      </dgm:spPr>
      <dgm:t>
        <a:bodyPr/>
        <a:lstStyle/>
        <a:p>
          <a:r>
            <a:rPr lang="en-US" sz="3600" b="1" dirty="0"/>
            <a:t>Geo</a:t>
          </a:r>
        </a:p>
      </dgm:t>
    </dgm:pt>
    <dgm:pt modelId="{BAB74A63-4F67-49C3-93E3-F57AA9473BD6}" type="parTrans" cxnId="{22DA69EC-E16E-4A0A-AA2B-3002A4127BF1}">
      <dgm:prSet/>
      <dgm:spPr/>
      <dgm:t>
        <a:bodyPr/>
        <a:lstStyle/>
        <a:p>
          <a:endParaRPr lang="en-US"/>
        </a:p>
      </dgm:t>
    </dgm:pt>
    <dgm:pt modelId="{F6562A4E-B34B-440C-830D-0D96365505B4}" type="sibTrans" cxnId="{22DA69EC-E16E-4A0A-AA2B-3002A4127BF1}">
      <dgm:prSet/>
      <dgm:spPr/>
      <dgm:t>
        <a:bodyPr/>
        <a:lstStyle/>
        <a:p>
          <a:endParaRPr lang="en-US"/>
        </a:p>
      </dgm:t>
    </dgm:pt>
    <dgm:pt modelId="{9CB05B82-F8BE-479D-BEF7-21672909E8A1}">
      <dgm:prSet phldrT="[Text]" custT="1"/>
      <dgm:spPr>
        <a:solidFill>
          <a:srgbClr val="00B050"/>
        </a:solidFill>
      </dgm:spPr>
      <dgm:t>
        <a:bodyPr/>
        <a:lstStyle/>
        <a:p>
          <a:r>
            <a:rPr lang="en-US" sz="3200" b="1" dirty="0" err="1"/>
            <a:t>Selec-tion</a:t>
          </a:r>
          <a:endParaRPr lang="en-US" sz="3200" b="1" dirty="0"/>
        </a:p>
      </dgm:t>
    </dgm:pt>
    <dgm:pt modelId="{B4F31331-F161-4150-9D3E-C0AE1A045EF3}" type="parTrans" cxnId="{92D552B0-13C9-4FD5-B2B2-153E4B01EEAC}">
      <dgm:prSet/>
      <dgm:spPr/>
      <dgm:t>
        <a:bodyPr/>
        <a:lstStyle/>
        <a:p>
          <a:endParaRPr lang="en-US"/>
        </a:p>
      </dgm:t>
    </dgm:pt>
    <dgm:pt modelId="{D4C355DD-EB35-46AC-AFB4-3259D51FA6C7}" type="sibTrans" cxnId="{92D552B0-13C9-4FD5-B2B2-153E4B01EEAC}">
      <dgm:prSet/>
      <dgm:spPr/>
      <dgm:t>
        <a:bodyPr/>
        <a:lstStyle/>
        <a:p>
          <a:endParaRPr lang="en-US"/>
        </a:p>
      </dgm:t>
    </dgm:pt>
    <dgm:pt modelId="{56FC6A1B-547B-4770-8396-7E937F2175B6}">
      <dgm:prSet phldrT="[Text]" custT="1"/>
      <dgm:spPr>
        <a:solidFill>
          <a:schemeClr val="bg2">
            <a:lumMod val="50000"/>
          </a:schemeClr>
        </a:solidFill>
      </dgm:spPr>
      <dgm:t>
        <a:bodyPr/>
        <a:lstStyle/>
        <a:p>
          <a:r>
            <a:rPr lang="en-US" sz="3200" b="1" dirty="0"/>
            <a:t>Survey</a:t>
          </a:r>
        </a:p>
      </dgm:t>
    </dgm:pt>
    <dgm:pt modelId="{0DD235C8-4250-4C4B-A90E-90787D3CE4F9}" type="parTrans" cxnId="{A930D0BD-F3B2-469E-B7E7-E10D8D6FABDE}">
      <dgm:prSet/>
      <dgm:spPr/>
      <dgm:t>
        <a:bodyPr/>
        <a:lstStyle/>
        <a:p>
          <a:endParaRPr lang="en-US"/>
        </a:p>
      </dgm:t>
    </dgm:pt>
    <dgm:pt modelId="{FD23A3AC-3DB5-44F8-8B77-7F42A627E64B}" type="sibTrans" cxnId="{A930D0BD-F3B2-469E-B7E7-E10D8D6FABDE}">
      <dgm:prSet/>
      <dgm:spPr/>
      <dgm:t>
        <a:bodyPr/>
        <a:lstStyle/>
        <a:p>
          <a:endParaRPr lang="en-US"/>
        </a:p>
      </dgm:t>
    </dgm:pt>
    <dgm:pt modelId="{6DE7DE8C-B136-4D6A-99E2-7A8B2037D9CC}" type="pres">
      <dgm:prSet presAssocID="{872AF71C-DE51-4CFC-87B0-5A0FB2998EF2}" presName="linearFlow" presStyleCnt="0">
        <dgm:presLayoutVars>
          <dgm:dir/>
          <dgm:resizeHandles val="exact"/>
        </dgm:presLayoutVars>
      </dgm:prSet>
      <dgm:spPr/>
    </dgm:pt>
    <dgm:pt modelId="{A2345C72-2848-4A71-ADF1-4ED7C7970523}" type="pres">
      <dgm:prSet presAssocID="{BE2D17B1-1289-4F49-8565-17CB49E3AFF3}" presName="node" presStyleLbl="node1" presStyleIdx="0" presStyleCnt="4">
        <dgm:presLayoutVars>
          <dgm:bulletEnabled val="1"/>
        </dgm:presLayoutVars>
      </dgm:prSet>
      <dgm:spPr/>
    </dgm:pt>
    <dgm:pt modelId="{AD6F6017-328C-42EA-95D6-C0C0647D69B5}" type="pres">
      <dgm:prSet presAssocID="{B755A816-BADB-4A22-9E68-DDC4626501BA}" presName="spacerL" presStyleCnt="0"/>
      <dgm:spPr/>
    </dgm:pt>
    <dgm:pt modelId="{41C52C6C-1680-4F29-BF59-7A1BB940419E}" type="pres">
      <dgm:prSet presAssocID="{B755A816-BADB-4A22-9E68-DDC4626501BA}" presName="sibTrans" presStyleLbl="sibTrans2D1" presStyleIdx="0" presStyleCnt="3"/>
      <dgm:spPr/>
    </dgm:pt>
    <dgm:pt modelId="{52E920F4-30D7-4295-B83A-04B45DF5B78C}" type="pres">
      <dgm:prSet presAssocID="{B755A816-BADB-4A22-9E68-DDC4626501BA}" presName="spacerR" presStyleCnt="0"/>
      <dgm:spPr/>
    </dgm:pt>
    <dgm:pt modelId="{B4D16517-A73B-4C11-9D60-BBF0F92FE769}" type="pres">
      <dgm:prSet presAssocID="{294B3DAD-58AE-4DB0-A40C-45138A5BB20D}" presName="node" presStyleLbl="node1" presStyleIdx="1" presStyleCnt="4">
        <dgm:presLayoutVars>
          <dgm:bulletEnabled val="1"/>
        </dgm:presLayoutVars>
      </dgm:prSet>
      <dgm:spPr/>
    </dgm:pt>
    <dgm:pt modelId="{6833B8D3-B8A6-4DEC-9E14-749840B530B8}" type="pres">
      <dgm:prSet presAssocID="{F6562A4E-B34B-440C-830D-0D96365505B4}" presName="spacerL" presStyleCnt="0"/>
      <dgm:spPr/>
    </dgm:pt>
    <dgm:pt modelId="{36B1838F-6216-4588-A57F-082CA3F5F63C}" type="pres">
      <dgm:prSet presAssocID="{F6562A4E-B34B-440C-830D-0D96365505B4}" presName="sibTrans" presStyleLbl="sibTrans2D1" presStyleIdx="1" presStyleCnt="3"/>
      <dgm:spPr/>
    </dgm:pt>
    <dgm:pt modelId="{6129DD43-9348-41AB-927C-0A4C5C1ADC38}" type="pres">
      <dgm:prSet presAssocID="{F6562A4E-B34B-440C-830D-0D96365505B4}" presName="spacerR" presStyleCnt="0"/>
      <dgm:spPr/>
    </dgm:pt>
    <dgm:pt modelId="{76C16FAA-4C4A-4DC8-BEDA-7D19F04AAB6F}" type="pres">
      <dgm:prSet presAssocID="{56FC6A1B-547B-4770-8396-7E937F2175B6}" presName="node" presStyleLbl="node1" presStyleIdx="2" presStyleCnt="4" custScaleX="135487">
        <dgm:presLayoutVars>
          <dgm:bulletEnabled val="1"/>
        </dgm:presLayoutVars>
      </dgm:prSet>
      <dgm:spPr/>
    </dgm:pt>
    <dgm:pt modelId="{7E7C6C3C-1841-4401-BA67-9A689B0B2D6D}" type="pres">
      <dgm:prSet presAssocID="{FD23A3AC-3DB5-44F8-8B77-7F42A627E64B}" presName="spacerL" presStyleCnt="0"/>
      <dgm:spPr/>
    </dgm:pt>
    <dgm:pt modelId="{E22E2E47-06B5-4B46-BC7A-B28FFE8992AF}" type="pres">
      <dgm:prSet presAssocID="{FD23A3AC-3DB5-44F8-8B77-7F42A627E64B}" presName="sibTrans" presStyleLbl="sibTrans2D1" presStyleIdx="2" presStyleCnt="3"/>
      <dgm:spPr/>
    </dgm:pt>
    <dgm:pt modelId="{171018D1-79F8-4E4D-B1D7-E63F04346F21}" type="pres">
      <dgm:prSet presAssocID="{FD23A3AC-3DB5-44F8-8B77-7F42A627E64B}" presName="spacerR" presStyleCnt="0"/>
      <dgm:spPr/>
    </dgm:pt>
    <dgm:pt modelId="{F6FBF324-A36D-419D-B592-019BED44E666}" type="pres">
      <dgm:prSet presAssocID="{9CB05B82-F8BE-479D-BEF7-21672909E8A1}" presName="node" presStyleLbl="node1" presStyleIdx="3" presStyleCnt="4" custScaleX="127304">
        <dgm:presLayoutVars>
          <dgm:bulletEnabled val="1"/>
        </dgm:presLayoutVars>
      </dgm:prSet>
      <dgm:spPr/>
    </dgm:pt>
  </dgm:ptLst>
  <dgm:cxnLst>
    <dgm:cxn modelId="{D4908411-22BE-4CEE-B972-2D8D7E168B57}" type="presOf" srcId="{FD23A3AC-3DB5-44F8-8B77-7F42A627E64B}" destId="{E22E2E47-06B5-4B46-BC7A-B28FFE8992AF}" srcOrd="0" destOrd="0" presId="urn:microsoft.com/office/officeart/2005/8/layout/equation1"/>
    <dgm:cxn modelId="{DBF7EC63-0C63-4D69-9BA0-C6B33A482427}" type="presOf" srcId="{872AF71C-DE51-4CFC-87B0-5A0FB2998EF2}" destId="{6DE7DE8C-B136-4D6A-99E2-7A8B2037D9CC}" srcOrd="0" destOrd="0" presId="urn:microsoft.com/office/officeart/2005/8/layout/equation1"/>
    <dgm:cxn modelId="{18601F49-CAA2-4C49-A989-AF8E18EB6279}" srcId="{872AF71C-DE51-4CFC-87B0-5A0FB2998EF2}" destId="{BE2D17B1-1289-4F49-8565-17CB49E3AFF3}" srcOrd="0" destOrd="0" parTransId="{6B663203-8C57-44B0-B978-61E2F3734460}" sibTransId="{B755A816-BADB-4A22-9E68-DDC4626501BA}"/>
    <dgm:cxn modelId="{C476CB59-3859-4970-9B5E-BE9008A709B8}" type="presOf" srcId="{BE2D17B1-1289-4F49-8565-17CB49E3AFF3}" destId="{A2345C72-2848-4A71-ADF1-4ED7C7970523}" srcOrd="0" destOrd="0" presId="urn:microsoft.com/office/officeart/2005/8/layout/equation1"/>
    <dgm:cxn modelId="{4441837F-35D0-46F2-B704-7B3F54C10C66}" type="presOf" srcId="{294B3DAD-58AE-4DB0-A40C-45138A5BB20D}" destId="{B4D16517-A73B-4C11-9D60-BBF0F92FE769}" srcOrd="0" destOrd="0" presId="urn:microsoft.com/office/officeart/2005/8/layout/equation1"/>
    <dgm:cxn modelId="{D810279D-3B3A-41DB-BC06-1C0E3838C85D}" type="presOf" srcId="{9CB05B82-F8BE-479D-BEF7-21672909E8A1}" destId="{F6FBF324-A36D-419D-B592-019BED44E666}" srcOrd="0" destOrd="0" presId="urn:microsoft.com/office/officeart/2005/8/layout/equation1"/>
    <dgm:cxn modelId="{13E275AD-FA91-43DA-B800-6F2A8A726B53}" type="presOf" srcId="{B755A816-BADB-4A22-9E68-DDC4626501BA}" destId="{41C52C6C-1680-4F29-BF59-7A1BB940419E}" srcOrd="0" destOrd="0" presId="urn:microsoft.com/office/officeart/2005/8/layout/equation1"/>
    <dgm:cxn modelId="{92D552B0-13C9-4FD5-B2B2-153E4B01EEAC}" srcId="{872AF71C-DE51-4CFC-87B0-5A0FB2998EF2}" destId="{9CB05B82-F8BE-479D-BEF7-21672909E8A1}" srcOrd="3" destOrd="0" parTransId="{B4F31331-F161-4150-9D3E-C0AE1A045EF3}" sibTransId="{D4C355DD-EB35-46AC-AFB4-3259D51FA6C7}"/>
    <dgm:cxn modelId="{A930D0BD-F3B2-469E-B7E7-E10D8D6FABDE}" srcId="{872AF71C-DE51-4CFC-87B0-5A0FB2998EF2}" destId="{56FC6A1B-547B-4770-8396-7E937F2175B6}" srcOrd="2" destOrd="0" parTransId="{0DD235C8-4250-4C4B-A90E-90787D3CE4F9}" sibTransId="{FD23A3AC-3DB5-44F8-8B77-7F42A627E64B}"/>
    <dgm:cxn modelId="{19293CC0-CE72-4F0C-82EE-51539813D00B}" type="presOf" srcId="{56FC6A1B-547B-4770-8396-7E937F2175B6}" destId="{76C16FAA-4C4A-4DC8-BEDA-7D19F04AAB6F}" srcOrd="0" destOrd="0" presId="urn:microsoft.com/office/officeart/2005/8/layout/equation1"/>
    <dgm:cxn modelId="{638F9DC4-84B1-4AC9-A45C-7C86E43B19DE}" type="presOf" srcId="{F6562A4E-B34B-440C-830D-0D96365505B4}" destId="{36B1838F-6216-4588-A57F-082CA3F5F63C}" srcOrd="0" destOrd="0" presId="urn:microsoft.com/office/officeart/2005/8/layout/equation1"/>
    <dgm:cxn modelId="{22DA69EC-E16E-4A0A-AA2B-3002A4127BF1}" srcId="{872AF71C-DE51-4CFC-87B0-5A0FB2998EF2}" destId="{294B3DAD-58AE-4DB0-A40C-45138A5BB20D}" srcOrd="1" destOrd="0" parTransId="{BAB74A63-4F67-49C3-93E3-F57AA9473BD6}" sibTransId="{F6562A4E-B34B-440C-830D-0D96365505B4}"/>
    <dgm:cxn modelId="{FA8114BC-58F7-4495-B602-6D7D056FFA00}" type="presParOf" srcId="{6DE7DE8C-B136-4D6A-99E2-7A8B2037D9CC}" destId="{A2345C72-2848-4A71-ADF1-4ED7C7970523}" srcOrd="0" destOrd="0" presId="urn:microsoft.com/office/officeart/2005/8/layout/equation1"/>
    <dgm:cxn modelId="{53B4D79E-50FC-407B-95D5-E1DBE83626E7}" type="presParOf" srcId="{6DE7DE8C-B136-4D6A-99E2-7A8B2037D9CC}" destId="{AD6F6017-328C-42EA-95D6-C0C0647D69B5}" srcOrd="1" destOrd="0" presId="urn:microsoft.com/office/officeart/2005/8/layout/equation1"/>
    <dgm:cxn modelId="{09C784DA-4433-4D5E-AFD4-49AB6B840C85}" type="presParOf" srcId="{6DE7DE8C-B136-4D6A-99E2-7A8B2037D9CC}" destId="{41C52C6C-1680-4F29-BF59-7A1BB940419E}" srcOrd="2" destOrd="0" presId="urn:microsoft.com/office/officeart/2005/8/layout/equation1"/>
    <dgm:cxn modelId="{56DEF559-CFAC-48A5-B73A-24B4B852E8E9}" type="presParOf" srcId="{6DE7DE8C-B136-4D6A-99E2-7A8B2037D9CC}" destId="{52E920F4-30D7-4295-B83A-04B45DF5B78C}" srcOrd="3" destOrd="0" presId="urn:microsoft.com/office/officeart/2005/8/layout/equation1"/>
    <dgm:cxn modelId="{6C43E585-CA3B-4B97-981B-0C6F7C8ED25A}" type="presParOf" srcId="{6DE7DE8C-B136-4D6A-99E2-7A8B2037D9CC}" destId="{B4D16517-A73B-4C11-9D60-BBF0F92FE769}" srcOrd="4" destOrd="0" presId="urn:microsoft.com/office/officeart/2005/8/layout/equation1"/>
    <dgm:cxn modelId="{C05EEABD-5476-498E-A4F1-FE29976A4257}" type="presParOf" srcId="{6DE7DE8C-B136-4D6A-99E2-7A8B2037D9CC}" destId="{6833B8D3-B8A6-4DEC-9E14-749840B530B8}" srcOrd="5" destOrd="0" presId="urn:microsoft.com/office/officeart/2005/8/layout/equation1"/>
    <dgm:cxn modelId="{5A6CD3FA-1010-45BB-A18E-939ADBDB14F7}" type="presParOf" srcId="{6DE7DE8C-B136-4D6A-99E2-7A8B2037D9CC}" destId="{36B1838F-6216-4588-A57F-082CA3F5F63C}" srcOrd="6" destOrd="0" presId="urn:microsoft.com/office/officeart/2005/8/layout/equation1"/>
    <dgm:cxn modelId="{CB379A9C-1B16-4628-8F59-987FAAAF53BD}" type="presParOf" srcId="{6DE7DE8C-B136-4D6A-99E2-7A8B2037D9CC}" destId="{6129DD43-9348-41AB-927C-0A4C5C1ADC38}" srcOrd="7" destOrd="0" presId="urn:microsoft.com/office/officeart/2005/8/layout/equation1"/>
    <dgm:cxn modelId="{E2B0F8CA-D01F-4EB7-BC1E-C8D48B5B2A84}" type="presParOf" srcId="{6DE7DE8C-B136-4D6A-99E2-7A8B2037D9CC}" destId="{76C16FAA-4C4A-4DC8-BEDA-7D19F04AAB6F}" srcOrd="8" destOrd="0" presId="urn:microsoft.com/office/officeart/2005/8/layout/equation1"/>
    <dgm:cxn modelId="{CAD8C70E-5135-4A65-A52D-2AE0A96893EA}" type="presParOf" srcId="{6DE7DE8C-B136-4D6A-99E2-7A8B2037D9CC}" destId="{7E7C6C3C-1841-4401-BA67-9A689B0B2D6D}" srcOrd="9" destOrd="0" presId="urn:microsoft.com/office/officeart/2005/8/layout/equation1"/>
    <dgm:cxn modelId="{70A08432-2D5D-4049-BE8A-B2B9360AB1B6}" type="presParOf" srcId="{6DE7DE8C-B136-4D6A-99E2-7A8B2037D9CC}" destId="{E22E2E47-06B5-4B46-BC7A-B28FFE8992AF}" srcOrd="10" destOrd="0" presId="urn:microsoft.com/office/officeart/2005/8/layout/equation1"/>
    <dgm:cxn modelId="{6E355EC4-F263-4669-B61A-7CF2E24D8C4F}" type="presParOf" srcId="{6DE7DE8C-B136-4D6A-99E2-7A8B2037D9CC}" destId="{171018D1-79F8-4E4D-B1D7-E63F04346F21}" srcOrd="11" destOrd="0" presId="urn:microsoft.com/office/officeart/2005/8/layout/equation1"/>
    <dgm:cxn modelId="{221DFC5E-5460-4BAC-A055-4DA72557AB42}" type="presParOf" srcId="{6DE7DE8C-B136-4D6A-99E2-7A8B2037D9CC}" destId="{F6FBF324-A36D-419D-B592-019BED44E666}"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AF71C-DE51-4CFC-87B0-5A0FB2998EF2}" type="doc">
      <dgm:prSet loTypeId="urn:microsoft.com/office/officeart/2005/8/layout/equation1" loCatId="process" qsTypeId="urn:microsoft.com/office/officeart/2005/8/quickstyle/simple1" qsCatId="simple" csTypeId="urn:microsoft.com/office/officeart/2005/8/colors/accent1_2" csCatId="accent1" phldr="1"/>
      <dgm:spPr/>
    </dgm:pt>
    <dgm:pt modelId="{BE2D17B1-1289-4F49-8565-17CB49E3AFF3}">
      <dgm:prSet phldrT="[Text]" custT="1"/>
      <dgm:spPr/>
      <dgm:t>
        <a:bodyPr/>
        <a:lstStyle/>
        <a:p>
          <a:r>
            <a:rPr lang="en-US" sz="3600" b="1" dirty="0"/>
            <a:t>Year</a:t>
          </a:r>
        </a:p>
      </dgm:t>
    </dgm:pt>
    <dgm:pt modelId="{6B663203-8C57-44B0-B978-61E2F3734460}" type="parTrans" cxnId="{18601F49-CAA2-4C49-A989-AF8E18EB6279}">
      <dgm:prSet/>
      <dgm:spPr/>
      <dgm:t>
        <a:bodyPr/>
        <a:lstStyle/>
        <a:p>
          <a:endParaRPr lang="en-US"/>
        </a:p>
      </dgm:t>
    </dgm:pt>
    <dgm:pt modelId="{B755A816-BADB-4A22-9E68-DDC4626501BA}" type="sibTrans" cxnId="{18601F49-CAA2-4C49-A989-AF8E18EB6279}">
      <dgm:prSet/>
      <dgm:spPr/>
      <dgm:t>
        <a:bodyPr/>
        <a:lstStyle/>
        <a:p>
          <a:endParaRPr lang="en-US"/>
        </a:p>
      </dgm:t>
    </dgm:pt>
    <dgm:pt modelId="{294B3DAD-58AE-4DB0-A40C-45138A5BB20D}">
      <dgm:prSet phldrT="[Text]" custT="1"/>
      <dgm:spPr>
        <a:solidFill>
          <a:srgbClr val="FF0000"/>
        </a:solidFill>
      </dgm:spPr>
      <dgm:t>
        <a:bodyPr/>
        <a:lstStyle/>
        <a:p>
          <a:r>
            <a:rPr lang="en-US" sz="3600" b="1" dirty="0"/>
            <a:t>Geo</a:t>
          </a:r>
        </a:p>
      </dgm:t>
    </dgm:pt>
    <dgm:pt modelId="{BAB74A63-4F67-49C3-93E3-F57AA9473BD6}" type="parTrans" cxnId="{22DA69EC-E16E-4A0A-AA2B-3002A4127BF1}">
      <dgm:prSet/>
      <dgm:spPr/>
      <dgm:t>
        <a:bodyPr/>
        <a:lstStyle/>
        <a:p>
          <a:endParaRPr lang="en-US"/>
        </a:p>
      </dgm:t>
    </dgm:pt>
    <dgm:pt modelId="{F6562A4E-B34B-440C-830D-0D96365505B4}" type="sibTrans" cxnId="{22DA69EC-E16E-4A0A-AA2B-3002A4127BF1}">
      <dgm:prSet/>
      <dgm:spPr/>
      <dgm:t>
        <a:bodyPr/>
        <a:lstStyle/>
        <a:p>
          <a:endParaRPr lang="en-US"/>
        </a:p>
      </dgm:t>
    </dgm:pt>
    <dgm:pt modelId="{9CB05B82-F8BE-479D-BEF7-21672909E8A1}">
      <dgm:prSet phldrT="[Text]" custT="1"/>
      <dgm:spPr>
        <a:solidFill>
          <a:srgbClr val="00B050"/>
        </a:solidFill>
      </dgm:spPr>
      <dgm:t>
        <a:bodyPr/>
        <a:lstStyle/>
        <a:p>
          <a:r>
            <a:rPr lang="en-US" sz="3200" b="1" dirty="0" err="1"/>
            <a:t>Selec-tion</a:t>
          </a:r>
          <a:endParaRPr lang="en-US" sz="3200" b="1" dirty="0"/>
        </a:p>
      </dgm:t>
    </dgm:pt>
    <dgm:pt modelId="{B4F31331-F161-4150-9D3E-C0AE1A045EF3}" type="parTrans" cxnId="{92D552B0-13C9-4FD5-B2B2-153E4B01EEAC}">
      <dgm:prSet/>
      <dgm:spPr/>
      <dgm:t>
        <a:bodyPr/>
        <a:lstStyle/>
        <a:p>
          <a:endParaRPr lang="en-US"/>
        </a:p>
      </dgm:t>
    </dgm:pt>
    <dgm:pt modelId="{D4C355DD-EB35-46AC-AFB4-3259D51FA6C7}" type="sibTrans" cxnId="{92D552B0-13C9-4FD5-B2B2-153E4B01EEAC}">
      <dgm:prSet/>
      <dgm:spPr/>
      <dgm:t>
        <a:bodyPr/>
        <a:lstStyle/>
        <a:p>
          <a:endParaRPr lang="en-US"/>
        </a:p>
      </dgm:t>
    </dgm:pt>
    <dgm:pt modelId="{56FC6A1B-547B-4770-8396-7E937F2175B6}">
      <dgm:prSet phldrT="[Text]" custT="1"/>
      <dgm:spPr>
        <a:solidFill>
          <a:schemeClr val="accent1">
            <a:lumMod val="50000"/>
          </a:schemeClr>
        </a:solidFill>
      </dgm:spPr>
      <dgm:t>
        <a:bodyPr/>
        <a:lstStyle/>
        <a:p>
          <a:r>
            <a:rPr lang="en-US" sz="3200" b="1" dirty="0"/>
            <a:t>Topic</a:t>
          </a:r>
        </a:p>
      </dgm:t>
    </dgm:pt>
    <dgm:pt modelId="{0DD235C8-4250-4C4B-A90E-90787D3CE4F9}" type="parTrans" cxnId="{A930D0BD-F3B2-469E-B7E7-E10D8D6FABDE}">
      <dgm:prSet/>
      <dgm:spPr/>
      <dgm:t>
        <a:bodyPr/>
        <a:lstStyle/>
        <a:p>
          <a:endParaRPr lang="en-US"/>
        </a:p>
      </dgm:t>
    </dgm:pt>
    <dgm:pt modelId="{FD23A3AC-3DB5-44F8-8B77-7F42A627E64B}" type="sibTrans" cxnId="{A930D0BD-F3B2-469E-B7E7-E10D8D6FABDE}">
      <dgm:prSet/>
      <dgm:spPr/>
      <dgm:t>
        <a:bodyPr/>
        <a:lstStyle/>
        <a:p>
          <a:endParaRPr lang="en-US"/>
        </a:p>
      </dgm:t>
    </dgm:pt>
    <dgm:pt modelId="{6DE7DE8C-B136-4D6A-99E2-7A8B2037D9CC}" type="pres">
      <dgm:prSet presAssocID="{872AF71C-DE51-4CFC-87B0-5A0FB2998EF2}" presName="linearFlow" presStyleCnt="0">
        <dgm:presLayoutVars>
          <dgm:dir/>
          <dgm:resizeHandles val="exact"/>
        </dgm:presLayoutVars>
      </dgm:prSet>
      <dgm:spPr/>
    </dgm:pt>
    <dgm:pt modelId="{A2345C72-2848-4A71-ADF1-4ED7C7970523}" type="pres">
      <dgm:prSet presAssocID="{BE2D17B1-1289-4F49-8565-17CB49E3AFF3}" presName="node" presStyleLbl="node1" presStyleIdx="0" presStyleCnt="4">
        <dgm:presLayoutVars>
          <dgm:bulletEnabled val="1"/>
        </dgm:presLayoutVars>
      </dgm:prSet>
      <dgm:spPr/>
    </dgm:pt>
    <dgm:pt modelId="{AD6F6017-328C-42EA-95D6-C0C0647D69B5}" type="pres">
      <dgm:prSet presAssocID="{B755A816-BADB-4A22-9E68-DDC4626501BA}" presName="spacerL" presStyleCnt="0"/>
      <dgm:spPr/>
    </dgm:pt>
    <dgm:pt modelId="{41C52C6C-1680-4F29-BF59-7A1BB940419E}" type="pres">
      <dgm:prSet presAssocID="{B755A816-BADB-4A22-9E68-DDC4626501BA}" presName="sibTrans" presStyleLbl="sibTrans2D1" presStyleIdx="0" presStyleCnt="3"/>
      <dgm:spPr/>
    </dgm:pt>
    <dgm:pt modelId="{52E920F4-30D7-4295-B83A-04B45DF5B78C}" type="pres">
      <dgm:prSet presAssocID="{B755A816-BADB-4A22-9E68-DDC4626501BA}" presName="spacerR" presStyleCnt="0"/>
      <dgm:spPr/>
    </dgm:pt>
    <dgm:pt modelId="{B4D16517-A73B-4C11-9D60-BBF0F92FE769}" type="pres">
      <dgm:prSet presAssocID="{294B3DAD-58AE-4DB0-A40C-45138A5BB20D}" presName="node" presStyleLbl="node1" presStyleIdx="1" presStyleCnt="4">
        <dgm:presLayoutVars>
          <dgm:bulletEnabled val="1"/>
        </dgm:presLayoutVars>
      </dgm:prSet>
      <dgm:spPr/>
    </dgm:pt>
    <dgm:pt modelId="{6833B8D3-B8A6-4DEC-9E14-749840B530B8}" type="pres">
      <dgm:prSet presAssocID="{F6562A4E-B34B-440C-830D-0D96365505B4}" presName="spacerL" presStyleCnt="0"/>
      <dgm:spPr/>
    </dgm:pt>
    <dgm:pt modelId="{36B1838F-6216-4588-A57F-082CA3F5F63C}" type="pres">
      <dgm:prSet presAssocID="{F6562A4E-B34B-440C-830D-0D96365505B4}" presName="sibTrans" presStyleLbl="sibTrans2D1" presStyleIdx="1" presStyleCnt="3"/>
      <dgm:spPr/>
    </dgm:pt>
    <dgm:pt modelId="{6129DD43-9348-41AB-927C-0A4C5C1ADC38}" type="pres">
      <dgm:prSet presAssocID="{F6562A4E-B34B-440C-830D-0D96365505B4}" presName="spacerR" presStyleCnt="0"/>
      <dgm:spPr/>
    </dgm:pt>
    <dgm:pt modelId="{76C16FAA-4C4A-4DC8-BEDA-7D19F04AAB6F}" type="pres">
      <dgm:prSet presAssocID="{56FC6A1B-547B-4770-8396-7E937F2175B6}" presName="node" presStyleLbl="node1" presStyleIdx="2" presStyleCnt="4" custScaleX="135487">
        <dgm:presLayoutVars>
          <dgm:bulletEnabled val="1"/>
        </dgm:presLayoutVars>
      </dgm:prSet>
      <dgm:spPr/>
    </dgm:pt>
    <dgm:pt modelId="{7E7C6C3C-1841-4401-BA67-9A689B0B2D6D}" type="pres">
      <dgm:prSet presAssocID="{FD23A3AC-3DB5-44F8-8B77-7F42A627E64B}" presName="spacerL" presStyleCnt="0"/>
      <dgm:spPr/>
    </dgm:pt>
    <dgm:pt modelId="{E22E2E47-06B5-4B46-BC7A-B28FFE8992AF}" type="pres">
      <dgm:prSet presAssocID="{FD23A3AC-3DB5-44F8-8B77-7F42A627E64B}" presName="sibTrans" presStyleLbl="sibTrans2D1" presStyleIdx="2" presStyleCnt="3"/>
      <dgm:spPr/>
    </dgm:pt>
    <dgm:pt modelId="{171018D1-79F8-4E4D-B1D7-E63F04346F21}" type="pres">
      <dgm:prSet presAssocID="{FD23A3AC-3DB5-44F8-8B77-7F42A627E64B}" presName="spacerR" presStyleCnt="0"/>
      <dgm:spPr/>
    </dgm:pt>
    <dgm:pt modelId="{F6FBF324-A36D-419D-B592-019BED44E666}" type="pres">
      <dgm:prSet presAssocID="{9CB05B82-F8BE-479D-BEF7-21672909E8A1}" presName="node" presStyleLbl="node1" presStyleIdx="3" presStyleCnt="4" custScaleX="127304">
        <dgm:presLayoutVars>
          <dgm:bulletEnabled val="1"/>
        </dgm:presLayoutVars>
      </dgm:prSet>
      <dgm:spPr/>
    </dgm:pt>
  </dgm:ptLst>
  <dgm:cxnLst>
    <dgm:cxn modelId="{D4908411-22BE-4CEE-B972-2D8D7E168B57}" type="presOf" srcId="{FD23A3AC-3DB5-44F8-8B77-7F42A627E64B}" destId="{E22E2E47-06B5-4B46-BC7A-B28FFE8992AF}" srcOrd="0" destOrd="0" presId="urn:microsoft.com/office/officeart/2005/8/layout/equation1"/>
    <dgm:cxn modelId="{DBF7EC63-0C63-4D69-9BA0-C6B33A482427}" type="presOf" srcId="{872AF71C-DE51-4CFC-87B0-5A0FB2998EF2}" destId="{6DE7DE8C-B136-4D6A-99E2-7A8B2037D9CC}" srcOrd="0" destOrd="0" presId="urn:microsoft.com/office/officeart/2005/8/layout/equation1"/>
    <dgm:cxn modelId="{18601F49-CAA2-4C49-A989-AF8E18EB6279}" srcId="{872AF71C-DE51-4CFC-87B0-5A0FB2998EF2}" destId="{BE2D17B1-1289-4F49-8565-17CB49E3AFF3}" srcOrd="0" destOrd="0" parTransId="{6B663203-8C57-44B0-B978-61E2F3734460}" sibTransId="{B755A816-BADB-4A22-9E68-DDC4626501BA}"/>
    <dgm:cxn modelId="{C476CB59-3859-4970-9B5E-BE9008A709B8}" type="presOf" srcId="{BE2D17B1-1289-4F49-8565-17CB49E3AFF3}" destId="{A2345C72-2848-4A71-ADF1-4ED7C7970523}" srcOrd="0" destOrd="0" presId="urn:microsoft.com/office/officeart/2005/8/layout/equation1"/>
    <dgm:cxn modelId="{4441837F-35D0-46F2-B704-7B3F54C10C66}" type="presOf" srcId="{294B3DAD-58AE-4DB0-A40C-45138A5BB20D}" destId="{B4D16517-A73B-4C11-9D60-BBF0F92FE769}" srcOrd="0" destOrd="0" presId="urn:microsoft.com/office/officeart/2005/8/layout/equation1"/>
    <dgm:cxn modelId="{D810279D-3B3A-41DB-BC06-1C0E3838C85D}" type="presOf" srcId="{9CB05B82-F8BE-479D-BEF7-21672909E8A1}" destId="{F6FBF324-A36D-419D-B592-019BED44E666}" srcOrd="0" destOrd="0" presId="urn:microsoft.com/office/officeart/2005/8/layout/equation1"/>
    <dgm:cxn modelId="{13E275AD-FA91-43DA-B800-6F2A8A726B53}" type="presOf" srcId="{B755A816-BADB-4A22-9E68-DDC4626501BA}" destId="{41C52C6C-1680-4F29-BF59-7A1BB940419E}" srcOrd="0" destOrd="0" presId="urn:microsoft.com/office/officeart/2005/8/layout/equation1"/>
    <dgm:cxn modelId="{92D552B0-13C9-4FD5-B2B2-153E4B01EEAC}" srcId="{872AF71C-DE51-4CFC-87B0-5A0FB2998EF2}" destId="{9CB05B82-F8BE-479D-BEF7-21672909E8A1}" srcOrd="3" destOrd="0" parTransId="{B4F31331-F161-4150-9D3E-C0AE1A045EF3}" sibTransId="{D4C355DD-EB35-46AC-AFB4-3259D51FA6C7}"/>
    <dgm:cxn modelId="{A930D0BD-F3B2-469E-B7E7-E10D8D6FABDE}" srcId="{872AF71C-DE51-4CFC-87B0-5A0FB2998EF2}" destId="{56FC6A1B-547B-4770-8396-7E937F2175B6}" srcOrd="2" destOrd="0" parTransId="{0DD235C8-4250-4C4B-A90E-90787D3CE4F9}" sibTransId="{FD23A3AC-3DB5-44F8-8B77-7F42A627E64B}"/>
    <dgm:cxn modelId="{19293CC0-CE72-4F0C-82EE-51539813D00B}" type="presOf" srcId="{56FC6A1B-547B-4770-8396-7E937F2175B6}" destId="{76C16FAA-4C4A-4DC8-BEDA-7D19F04AAB6F}" srcOrd="0" destOrd="0" presId="urn:microsoft.com/office/officeart/2005/8/layout/equation1"/>
    <dgm:cxn modelId="{638F9DC4-84B1-4AC9-A45C-7C86E43B19DE}" type="presOf" srcId="{F6562A4E-B34B-440C-830D-0D96365505B4}" destId="{36B1838F-6216-4588-A57F-082CA3F5F63C}" srcOrd="0" destOrd="0" presId="urn:microsoft.com/office/officeart/2005/8/layout/equation1"/>
    <dgm:cxn modelId="{22DA69EC-E16E-4A0A-AA2B-3002A4127BF1}" srcId="{872AF71C-DE51-4CFC-87B0-5A0FB2998EF2}" destId="{294B3DAD-58AE-4DB0-A40C-45138A5BB20D}" srcOrd="1" destOrd="0" parTransId="{BAB74A63-4F67-49C3-93E3-F57AA9473BD6}" sibTransId="{F6562A4E-B34B-440C-830D-0D96365505B4}"/>
    <dgm:cxn modelId="{FA8114BC-58F7-4495-B602-6D7D056FFA00}" type="presParOf" srcId="{6DE7DE8C-B136-4D6A-99E2-7A8B2037D9CC}" destId="{A2345C72-2848-4A71-ADF1-4ED7C7970523}" srcOrd="0" destOrd="0" presId="urn:microsoft.com/office/officeart/2005/8/layout/equation1"/>
    <dgm:cxn modelId="{53B4D79E-50FC-407B-95D5-E1DBE83626E7}" type="presParOf" srcId="{6DE7DE8C-B136-4D6A-99E2-7A8B2037D9CC}" destId="{AD6F6017-328C-42EA-95D6-C0C0647D69B5}" srcOrd="1" destOrd="0" presId="urn:microsoft.com/office/officeart/2005/8/layout/equation1"/>
    <dgm:cxn modelId="{09C784DA-4433-4D5E-AFD4-49AB6B840C85}" type="presParOf" srcId="{6DE7DE8C-B136-4D6A-99E2-7A8B2037D9CC}" destId="{41C52C6C-1680-4F29-BF59-7A1BB940419E}" srcOrd="2" destOrd="0" presId="urn:microsoft.com/office/officeart/2005/8/layout/equation1"/>
    <dgm:cxn modelId="{56DEF559-CFAC-48A5-B73A-24B4B852E8E9}" type="presParOf" srcId="{6DE7DE8C-B136-4D6A-99E2-7A8B2037D9CC}" destId="{52E920F4-30D7-4295-B83A-04B45DF5B78C}" srcOrd="3" destOrd="0" presId="urn:microsoft.com/office/officeart/2005/8/layout/equation1"/>
    <dgm:cxn modelId="{6C43E585-CA3B-4B97-981B-0C6F7C8ED25A}" type="presParOf" srcId="{6DE7DE8C-B136-4D6A-99E2-7A8B2037D9CC}" destId="{B4D16517-A73B-4C11-9D60-BBF0F92FE769}" srcOrd="4" destOrd="0" presId="urn:microsoft.com/office/officeart/2005/8/layout/equation1"/>
    <dgm:cxn modelId="{C05EEABD-5476-498E-A4F1-FE29976A4257}" type="presParOf" srcId="{6DE7DE8C-B136-4D6A-99E2-7A8B2037D9CC}" destId="{6833B8D3-B8A6-4DEC-9E14-749840B530B8}" srcOrd="5" destOrd="0" presId="urn:microsoft.com/office/officeart/2005/8/layout/equation1"/>
    <dgm:cxn modelId="{5A6CD3FA-1010-45BB-A18E-939ADBDB14F7}" type="presParOf" srcId="{6DE7DE8C-B136-4D6A-99E2-7A8B2037D9CC}" destId="{36B1838F-6216-4588-A57F-082CA3F5F63C}" srcOrd="6" destOrd="0" presId="urn:microsoft.com/office/officeart/2005/8/layout/equation1"/>
    <dgm:cxn modelId="{CB379A9C-1B16-4628-8F59-987FAAAF53BD}" type="presParOf" srcId="{6DE7DE8C-B136-4D6A-99E2-7A8B2037D9CC}" destId="{6129DD43-9348-41AB-927C-0A4C5C1ADC38}" srcOrd="7" destOrd="0" presId="urn:microsoft.com/office/officeart/2005/8/layout/equation1"/>
    <dgm:cxn modelId="{E2B0F8CA-D01F-4EB7-BC1E-C8D48B5B2A84}" type="presParOf" srcId="{6DE7DE8C-B136-4D6A-99E2-7A8B2037D9CC}" destId="{76C16FAA-4C4A-4DC8-BEDA-7D19F04AAB6F}" srcOrd="8" destOrd="0" presId="urn:microsoft.com/office/officeart/2005/8/layout/equation1"/>
    <dgm:cxn modelId="{CAD8C70E-5135-4A65-A52D-2AE0A96893EA}" type="presParOf" srcId="{6DE7DE8C-B136-4D6A-99E2-7A8B2037D9CC}" destId="{7E7C6C3C-1841-4401-BA67-9A689B0B2D6D}" srcOrd="9" destOrd="0" presId="urn:microsoft.com/office/officeart/2005/8/layout/equation1"/>
    <dgm:cxn modelId="{70A08432-2D5D-4049-BE8A-B2B9360AB1B6}" type="presParOf" srcId="{6DE7DE8C-B136-4D6A-99E2-7A8B2037D9CC}" destId="{E22E2E47-06B5-4B46-BC7A-B28FFE8992AF}" srcOrd="10" destOrd="0" presId="urn:microsoft.com/office/officeart/2005/8/layout/equation1"/>
    <dgm:cxn modelId="{6E355EC4-F263-4669-B61A-7CF2E24D8C4F}" type="presParOf" srcId="{6DE7DE8C-B136-4D6A-99E2-7A8B2037D9CC}" destId="{171018D1-79F8-4E4D-B1D7-E63F04346F21}" srcOrd="11" destOrd="0" presId="urn:microsoft.com/office/officeart/2005/8/layout/equation1"/>
    <dgm:cxn modelId="{221DFC5E-5460-4BAC-A055-4DA72557AB42}" type="presParOf" srcId="{6DE7DE8C-B136-4D6A-99E2-7A8B2037D9CC}" destId="{F6FBF324-A36D-419D-B592-019BED44E666}"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2AF71C-DE51-4CFC-87B0-5A0FB2998EF2}" type="doc">
      <dgm:prSet loTypeId="urn:microsoft.com/office/officeart/2005/8/layout/equation1" loCatId="process" qsTypeId="urn:microsoft.com/office/officeart/2005/8/quickstyle/simple1" qsCatId="simple" csTypeId="urn:microsoft.com/office/officeart/2005/8/colors/accent1_2" csCatId="accent1" phldr="1"/>
      <dgm:spPr/>
    </dgm:pt>
    <dgm:pt modelId="{294B3DAD-58AE-4DB0-A40C-45138A5BB20D}">
      <dgm:prSet phldrT="[Text]" custT="1"/>
      <dgm:spPr>
        <a:solidFill>
          <a:srgbClr val="FF0000"/>
        </a:solidFill>
      </dgm:spPr>
      <dgm:t>
        <a:bodyPr/>
        <a:lstStyle/>
        <a:p>
          <a:r>
            <a:rPr lang="en-US" sz="3600" b="1" dirty="0"/>
            <a:t>Geo</a:t>
          </a:r>
        </a:p>
      </dgm:t>
    </dgm:pt>
    <dgm:pt modelId="{BAB74A63-4F67-49C3-93E3-F57AA9473BD6}" type="parTrans" cxnId="{22DA69EC-E16E-4A0A-AA2B-3002A4127BF1}">
      <dgm:prSet/>
      <dgm:spPr/>
      <dgm:t>
        <a:bodyPr/>
        <a:lstStyle/>
        <a:p>
          <a:endParaRPr lang="en-US"/>
        </a:p>
      </dgm:t>
    </dgm:pt>
    <dgm:pt modelId="{F6562A4E-B34B-440C-830D-0D96365505B4}" type="sibTrans" cxnId="{22DA69EC-E16E-4A0A-AA2B-3002A4127BF1}">
      <dgm:prSet/>
      <dgm:spPr/>
      <dgm:t>
        <a:bodyPr/>
        <a:lstStyle/>
        <a:p>
          <a:endParaRPr lang="en-US"/>
        </a:p>
      </dgm:t>
    </dgm:pt>
    <dgm:pt modelId="{9CB05B82-F8BE-479D-BEF7-21672909E8A1}">
      <dgm:prSet phldrT="[Text]" custT="1"/>
      <dgm:spPr>
        <a:solidFill>
          <a:srgbClr val="00B050"/>
        </a:solidFill>
      </dgm:spPr>
      <dgm:t>
        <a:bodyPr/>
        <a:lstStyle/>
        <a:p>
          <a:r>
            <a:rPr lang="en-US" sz="3200" b="1" dirty="0" err="1"/>
            <a:t>Selec-tion</a:t>
          </a:r>
          <a:endParaRPr lang="en-US" sz="3200" b="1" dirty="0"/>
        </a:p>
      </dgm:t>
    </dgm:pt>
    <dgm:pt modelId="{B4F31331-F161-4150-9D3E-C0AE1A045EF3}" type="parTrans" cxnId="{92D552B0-13C9-4FD5-B2B2-153E4B01EEAC}">
      <dgm:prSet/>
      <dgm:spPr/>
      <dgm:t>
        <a:bodyPr/>
        <a:lstStyle/>
        <a:p>
          <a:endParaRPr lang="en-US"/>
        </a:p>
      </dgm:t>
    </dgm:pt>
    <dgm:pt modelId="{D4C355DD-EB35-46AC-AFB4-3259D51FA6C7}" type="sibTrans" cxnId="{92D552B0-13C9-4FD5-B2B2-153E4B01EEAC}">
      <dgm:prSet/>
      <dgm:spPr/>
      <dgm:t>
        <a:bodyPr/>
        <a:lstStyle/>
        <a:p>
          <a:endParaRPr lang="en-US"/>
        </a:p>
      </dgm:t>
    </dgm:pt>
    <dgm:pt modelId="{77629A2E-5425-4C63-B11A-C7E559F568A6}">
      <dgm:prSet phldrT="[Text]"/>
      <dgm:spPr>
        <a:solidFill>
          <a:schemeClr val="bg2">
            <a:lumMod val="50000"/>
          </a:schemeClr>
        </a:solidFill>
      </dgm:spPr>
      <dgm:t>
        <a:bodyPr/>
        <a:lstStyle/>
        <a:p>
          <a:r>
            <a:rPr lang="en-US" b="1" dirty="0"/>
            <a:t>Survey</a:t>
          </a:r>
        </a:p>
      </dgm:t>
    </dgm:pt>
    <dgm:pt modelId="{7DF620E5-874E-487A-8761-F95D01986AF6}" type="parTrans" cxnId="{4692EBFC-5F93-473A-B85D-502A03B2E8D6}">
      <dgm:prSet/>
      <dgm:spPr/>
      <dgm:t>
        <a:bodyPr/>
        <a:lstStyle/>
        <a:p>
          <a:endParaRPr lang="en-US"/>
        </a:p>
      </dgm:t>
    </dgm:pt>
    <dgm:pt modelId="{810FF1C9-A6EA-4A7C-A40E-CDDC8DDD2D41}" type="sibTrans" cxnId="{4692EBFC-5F93-473A-B85D-502A03B2E8D6}">
      <dgm:prSet/>
      <dgm:spPr/>
      <dgm:t>
        <a:bodyPr/>
        <a:lstStyle/>
        <a:p>
          <a:endParaRPr lang="en-US"/>
        </a:p>
      </dgm:t>
    </dgm:pt>
    <dgm:pt modelId="{6DE7DE8C-B136-4D6A-99E2-7A8B2037D9CC}" type="pres">
      <dgm:prSet presAssocID="{872AF71C-DE51-4CFC-87B0-5A0FB2998EF2}" presName="linearFlow" presStyleCnt="0">
        <dgm:presLayoutVars>
          <dgm:dir/>
          <dgm:resizeHandles val="exact"/>
        </dgm:presLayoutVars>
      </dgm:prSet>
      <dgm:spPr/>
    </dgm:pt>
    <dgm:pt modelId="{9F5EE98C-2073-4D2D-AB9C-A4BB69CA9A3C}" type="pres">
      <dgm:prSet presAssocID="{77629A2E-5425-4C63-B11A-C7E559F568A6}" presName="node" presStyleLbl="node1" presStyleIdx="0" presStyleCnt="3" custScaleX="135487">
        <dgm:presLayoutVars>
          <dgm:bulletEnabled val="1"/>
        </dgm:presLayoutVars>
      </dgm:prSet>
      <dgm:spPr/>
    </dgm:pt>
    <dgm:pt modelId="{4A36493A-6641-4AAA-BE17-ADB6ED6F5A92}" type="pres">
      <dgm:prSet presAssocID="{810FF1C9-A6EA-4A7C-A40E-CDDC8DDD2D41}" presName="spacerL" presStyleCnt="0"/>
      <dgm:spPr/>
    </dgm:pt>
    <dgm:pt modelId="{05681A42-E1AA-43DC-999C-CB3EA1844129}" type="pres">
      <dgm:prSet presAssocID="{810FF1C9-A6EA-4A7C-A40E-CDDC8DDD2D41}" presName="sibTrans" presStyleLbl="sibTrans2D1" presStyleIdx="0" presStyleCnt="2"/>
      <dgm:spPr/>
    </dgm:pt>
    <dgm:pt modelId="{716AF856-23BF-495D-B1B3-4268F274E948}" type="pres">
      <dgm:prSet presAssocID="{810FF1C9-A6EA-4A7C-A40E-CDDC8DDD2D41}" presName="spacerR" presStyleCnt="0"/>
      <dgm:spPr/>
    </dgm:pt>
    <dgm:pt modelId="{B4D16517-A73B-4C11-9D60-BBF0F92FE769}" type="pres">
      <dgm:prSet presAssocID="{294B3DAD-58AE-4DB0-A40C-45138A5BB20D}" presName="node" presStyleLbl="node1" presStyleIdx="1" presStyleCnt="3">
        <dgm:presLayoutVars>
          <dgm:bulletEnabled val="1"/>
        </dgm:presLayoutVars>
      </dgm:prSet>
      <dgm:spPr/>
    </dgm:pt>
    <dgm:pt modelId="{6833B8D3-B8A6-4DEC-9E14-749840B530B8}" type="pres">
      <dgm:prSet presAssocID="{F6562A4E-B34B-440C-830D-0D96365505B4}" presName="spacerL" presStyleCnt="0"/>
      <dgm:spPr/>
    </dgm:pt>
    <dgm:pt modelId="{36B1838F-6216-4588-A57F-082CA3F5F63C}" type="pres">
      <dgm:prSet presAssocID="{F6562A4E-B34B-440C-830D-0D96365505B4}" presName="sibTrans" presStyleLbl="sibTrans2D1" presStyleIdx="1" presStyleCnt="2"/>
      <dgm:spPr/>
    </dgm:pt>
    <dgm:pt modelId="{6129DD43-9348-41AB-927C-0A4C5C1ADC38}" type="pres">
      <dgm:prSet presAssocID="{F6562A4E-B34B-440C-830D-0D96365505B4}" presName="spacerR" presStyleCnt="0"/>
      <dgm:spPr/>
    </dgm:pt>
    <dgm:pt modelId="{F6FBF324-A36D-419D-B592-019BED44E666}" type="pres">
      <dgm:prSet presAssocID="{9CB05B82-F8BE-479D-BEF7-21672909E8A1}" presName="node" presStyleLbl="node1" presStyleIdx="2" presStyleCnt="3" custScaleX="127304">
        <dgm:presLayoutVars>
          <dgm:bulletEnabled val="1"/>
        </dgm:presLayoutVars>
      </dgm:prSet>
      <dgm:spPr/>
    </dgm:pt>
  </dgm:ptLst>
  <dgm:cxnLst>
    <dgm:cxn modelId="{DBF7EC63-0C63-4D69-9BA0-C6B33A482427}" type="presOf" srcId="{872AF71C-DE51-4CFC-87B0-5A0FB2998EF2}" destId="{6DE7DE8C-B136-4D6A-99E2-7A8B2037D9CC}" srcOrd="0" destOrd="0" presId="urn:microsoft.com/office/officeart/2005/8/layout/equation1"/>
    <dgm:cxn modelId="{611E0C47-0F7B-4F7A-960F-C240F14D5D34}" type="presOf" srcId="{77629A2E-5425-4C63-B11A-C7E559F568A6}" destId="{9F5EE98C-2073-4D2D-AB9C-A4BB69CA9A3C}" srcOrd="0" destOrd="0" presId="urn:microsoft.com/office/officeart/2005/8/layout/equation1"/>
    <dgm:cxn modelId="{4441837F-35D0-46F2-B704-7B3F54C10C66}" type="presOf" srcId="{294B3DAD-58AE-4DB0-A40C-45138A5BB20D}" destId="{B4D16517-A73B-4C11-9D60-BBF0F92FE769}" srcOrd="0" destOrd="0" presId="urn:microsoft.com/office/officeart/2005/8/layout/equation1"/>
    <dgm:cxn modelId="{D810279D-3B3A-41DB-BC06-1C0E3838C85D}" type="presOf" srcId="{9CB05B82-F8BE-479D-BEF7-21672909E8A1}" destId="{F6FBF324-A36D-419D-B592-019BED44E666}" srcOrd="0" destOrd="0" presId="urn:microsoft.com/office/officeart/2005/8/layout/equation1"/>
    <dgm:cxn modelId="{92D552B0-13C9-4FD5-B2B2-153E4B01EEAC}" srcId="{872AF71C-DE51-4CFC-87B0-5A0FB2998EF2}" destId="{9CB05B82-F8BE-479D-BEF7-21672909E8A1}" srcOrd="2" destOrd="0" parTransId="{B4F31331-F161-4150-9D3E-C0AE1A045EF3}" sibTransId="{D4C355DD-EB35-46AC-AFB4-3259D51FA6C7}"/>
    <dgm:cxn modelId="{638F9DC4-84B1-4AC9-A45C-7C86E43B19DE}" type="presOf" srcId="{F6562A4E-B34B-440C-830D-0D96365505B4}" destId="{36B1838F-6216-4588-A57F-082CA3F5F63C}" srcOrd="0" destOrd="0" presId="urn:microsoft.com/office/officeart/2005/8/layout/equation1"/>
    <dgm:cxn modelId="{98A552C9-6282-40D5-A809-7748F0479A3C}" type="presOf" srcId="{810FF1C9-A6EA-4A7C-A40E-CDDC8DDD2D41}" destId="{05681A42-E1AA-43DC-999C-CB3EA1844129}" srcOrd="0" destOrd="0" presId="urn:microsoft.com/office/officeart/2005/8/layout/equation1"/>
    <dgm:cxn modelId="{22DA69EC-E16E-4A0A-AA2B-3002A4127BF1}" srcId="{872AF71C-DE51-4CFC-87B0-5A0FB2998EF2}" destId="{294B3DAD-58AE-4DB0-A40C-45138A5BB20D}" srcOrd="1" destOrd="0" parTransId="{BAB74A63-4F67-49C3-93E3-F57AA9473BD6}" sibTransId="{F6562A4E-B34B-440C-830D-0D96365505B4}"/>
    <dgm:cxn modelId="{4692EBFC-5F93-473A-B85D-502A03B2E8D6}" srcId="{872AF71C-DE51-4CFC-87B0-5A0FB2998EF2}" destId="{77629A2E-5425-4C63-B11A-C7E559F568A6}" srcOrd="0" destOrd="0" parTransId="{7DF620E5-874E-487A-8761-F95D01986AF6}" sibTransId="{810FF1C9-A6EA-4A7C-A40E-CDDC8DDD2D41}"/>
    <dgm:cxn modelId="{B8795C7F-CCFF-46D5-8963-F89D91214312}" type="presParOf" srcId="{6DE7DE8C-B136-4D6A-99E2-7A8B2037D9CC}" destId="{9F5EE98C-2073-4D2D-AB9C-A4BB69CA9A3C}" srcOrd="0" destOrd="0" presId="urn:microsoft.com/office/officeart/2005/8/layout/equation1"/>
    <dgm:cxn modelId="{4A26DFA3-1545-4265-8420-8318D71FDB99}" type="presParOf" srcId="{6DE7DE8C-B136-4D6A-99E2-7A8B2037D9CC}" destId="{4A36493A-6641-4AAA-BE17-ADB6ED6F5A92}" srcOrd="1" destOrd="0" presId="urn:microsoft.com/office/officeart/2005/8/layout/equation1"/>
    <dgm:cxn modelId="{0838CA06-2ECF-4E1D-A6AB-72720044E507}" type="presParOf" srcId="{6DE7DE8C-B136-4D6A-99E2-7A8B2037D9CC}" destId="{05681A42-E1AA-43DC-999C-CB3EA1844129}" srcOrd="2" destOrd="0" presId="urn:microsoft.com/office/officeart/2005/8/layout/equation1"/>
    <dgm:cxn modelId="{B4F55CBC-7869-4A11-AC00-1BE0D3338BA1}" type="presParOf" srcId="{6DE7DE8C-B136-4D6A-99E2-7A8B2037D9CC}" destId="{716AF856-23BF-495D-B1B3-4268F274E948}" srcOrd="3" destOrd="0" presId="urn:microsoft.com/office/officeart/2005/8/layout/equation1"/>
    <dgm:cxn modelId="{6C43E585-CA3B-4B97-981B-0C6F7C8ED25A}" type="presParOf" srcId="{6DE7DE8C-B136-4D6A-99E2-7A8B2037D9CC}" destId="{B4D16517-A73B-4C11-9D60-BBF0F92FE769}" srcOrd="4" destOrd="0" presId="urn:microsoft.com/office/officeart/2005/8/layout/equation1"/>
    <dgm:cxn modelId="{C05EEABD-5476-498E-A4F1-FE29976A4257}" type="presParOf" srcId="{6DE7DE8C-B136-4D6A-99E2-7A8B2037D9CC}" destId="{6833B8D3-B8A6-4DEC-9E14-749840B530B8}" srcOrd="5" destOrd="0" presId="urn:microsoft.com/office/officeart/2005/8/layout/equation1"/>
    <dgm:cxn modelId="{5A6CD3FA-1010-45BB-A18E-939ADBDB14F7}" type="presParOf" srcId="{6DE7DE8C-B136-4D6A-99E2-7A8B2037D9CC}" destId="{36B1838F-6216-4588-A57F-082CA3F5F63C}" srcOrd="6" destOrd="0" presId="urn:microsoft.com/office/officeart/2005/8/layout/equation1"/>
    <dgm:cxn modelId="{CB379A9C-1B16-4628-8F59-987FAAAF53BD}" type="presParOf" srcId="{6DE7DE8C-B136-4D6A-99E2-7A8B2037D9CC}" destId="{6129DD43-9348-41AB-927C-0A4C5C1ADC38}" srcOrd="7" destOrd="0" presId="urn:microsoft.com/office/officeart/2005/8/layout/equation1"/>
    <dgm:cxn modelId="{221DFC5E-5460-4BAC-A055-4DA72557AB42}" type="presParOf" srcId="{6DE7DE8C-B136-4D6A-99E2-7A8B2037D9CC}" destId="{F6FBF324-A36D-419D-B592-019BED44E66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45C72-2848-4A71-ADF1-4ED7C7970523}">
      <dsp:nvSpPr>
        <dsp:cNvPr id="0" name=""/>
        <dsp:cNvSpPr/>
      </dsp:nvSpPr>
      <dsp:spPr>
        <a:xfrm>
          <a:off x="3844" y="671751"/>
          <a:ext cx="1311774" cy="1311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Year</a:t>
          </a:r>
        </a:p>
      </dsp:txBody>
      <dsp:txXfrm>
        <a:off x="195949" y="863856"/>
        <a:ext cx="927564" cy="927564"/>
      </dsp:txXfrm>
    </dsp:sp>
    <dsp:sp modelId="{41C52C6C-1680-4F29-BF59-7A1BB940419E}">
      <dsp:nvSpPr>
        <dsp:cNvPr id="0" name=""/>
        <dsp:cNvSpPr/>
      </dsp:nvSpPr>
      <dsp:spPr>
        <a:xfrm>
          <a:off x="1422135" y="947223"/>
          <a:ext cx="760829" cy="76082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522983" y="1238164"/>
        <a:ext cx="559133" cy="178947"/>
      </dsp:txXfrm>
    </dsp:sp>
    <dsp:sp modelId="{B4D16517-A73B-4C11-9D60-BBF0F92FE769}">
      <dsp:nvSpPr>
        <dsp:cNvPr id="0" name=""/>
        <dsp:cNvSpPr/>
      </dsp:nvSpPr>
      <dsp:spPr>
        <a:xfrm>
          <a:off x="2289480" y="671751"/>
          <a:ext cx="1311774" cy="131177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Geo</a:t>
          </a:r>
        </a:p>
      </dsp:txBody>
      <dsp:txXfrm>
        <a:off x="2481585" y="863856"/>
        <a:ext cx="927564" cy="927564"/>
      </dsp:txXfrm>
    </dsp:sp>
    <dsp:sp modelId="{36B1838F-6216-4588-A57F-082CA3F5F63C}">
      <dsp:nvSpPr>
        <dsp:cNvPr id="0" name=""/>
        <dsp:cNvSpPr/>
      </dsp:nvSpPr>
      <dsp:spPr>
        <a:xfrm>
          <a:off x="3707770" y="947223"/>
          <a:ext cx="760829" cy="76082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08618" y="1238164"/>
        <a:ext cx="559133" cy="178947"/>
      </dsp:txXfrm>
    </dsp:sp>
    <dsp:sp modelId="{76C16FAA-4C4A-4DC8-BEDA-7D19F04AAB6F}">
      <dsp:nvSpPr>
        <dsp:cNvPr id="0" name=""/>
        <dsp:cNvSpPr/>
      </dsp:nvSpPr>
      <dsp:spPr>
        <a:xfrm>
          <a:off x="4575116" y="671751"/>
          <a:ext cx="1777283" cy="1311774"/>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Survey</a:t>
          </a:r>
        </a:p>
      </dsp:txBody>
      <dsp:txXfrm>
        <a:off x="4835393" y="863856"/>
        <a:ext cx="1256729" cy="927564"/>
      </dsp:txXfrm>
    </dsp:sp>
    <dsp:sp modelId="{E22E2E47-06B5-4B46-BC7A-B28FFE8992AF}">
      <dsp:nvSpPr>
        <dsp:cNvPr id="0" name=""/>
        <dsp:cNvSpPr/>
      </dsp:nvSpPr>
      <dsp:spPr>
        <a:xfrm>
          <a:off x="6458915" y="947223"/>
          <a:ext cx="760829" cy="76082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559763" y="1103954"/>
        <a:ext cx="559133" cy="447367"/>
      </dsp:txXfrm>
    </dsp:sp>
    <dsp:sp modelId="{F6FBF324-A36D-419D-B592-019BED44E666}">
      <dsp:nvSpPr>
        <dsp:cNvPr id="0" name=""/>
        <dsp:cNvSpPr/>
      </dsp:nvSpPr>
      <dsp:spPr>
        <a:xfrm>
          <a:off x="7326261" y="671751"/>
          <a:ext cx="1669941" cy="1311774"/>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err="1"/>
            <a:t>Selec-tion</a:t>
          </a:r>
          <a:endParaRPr lang="en-US" sz="3200" b="1" kern="1200" dirty="0"/>
        </a:p>
      </dsp:txBody>
      <dsp:txXfrm>
        <a:off x="7570818" y="863856"/>
        <a:ext cx="1180827" cy="927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45C72-2848-4A71-ADF1-4ED7C7970523}">
      <dsp:nvSpPr>
        <dsp:cNvPr id="0" name=""/>
        <dsp:cNvSpPr/>
      </dsp:nvSpPr>
      <dsp:spPr>
        <a:xfrm>
          <a:off x="3844" y="823296"/>
          <a:ext cx="1311774" cy="13117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Year</a:t>
          </a:r>
        </a:p>
      </dsp:txBody>
      <dsp:txXfrm>
        <a:off x="195949" y="1015401"/>
        <a:ext cx="927564" cy="927564"/>
      </dsp:txXfrm>
    </dsp:sp>
    <dsp:sp modelId="{41C52C6C-1680-4F29-BF59-7A1BB940419E}">
      <dsp:nvSpPr>
        <dsp:cNvPr id="0" name=""/>
        <dsp:cNvSpPr/>
      </dsp:nvSpPr>
      <dsp:spPr>
        <a:xfrm>
          <a:off x="1422135" y="1098768"/>
          <a:ext cx="760829" cy="76082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522983" y="1389709"/>
        <a:ext cx="559133" cy="178947"/>
      </dsp:txXfrm>
    </dsp:sp>
    <dsp:sp modelId="{B4D16517-A73B-4C11-9D60-BBF0F92FE769}">
      <dsp:nvSpPr>
        <dsp:cNvPr id="0" name=""/>
        <dsp:cNvSpPr/>
      </dsp:nvSpPr>
      <dsp:spPr>
        <a:xfrm>
          <a:off x="2289480" y="823296"/>
          <a:ext cx="1311774" cy="131177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Geo</a:t>
          </a:r>
        </a:p>
      </dsp:txBody>
      <dsp:txXfrm>
        <a:off x="2481585" y="1015401"/>
        <a:ext cx="927564" cy="927564"/>
      </dsp:txXfrm>
    </dsp:sp>
    <dsp:sp modelId="{36B1838F-6216-4588-A57F-082CA3F5F63C}">
      <dsp:nvSpPr>
        <dsp:cNvPr id="0" name=""/>
        <dsp:cNvSpPr/>
      </dsp:nvSpPr>
      <dsp:spPr>
        <a:xfrm>
          <a:off x="3707770" y="1098768"/>
          <a:ext cx="760829" cy="76082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08618" y="1389709"/>
        <a:ext cx="559133" cy="178947"/>
      </dsp:txXfrm>
    </dsp:sp>
    <dsp:sp modelId="{76C16FAA-4C4A-4DC8-BEDA-7D19F04AAB6F}">
      <dsp:nvSpPr>
        <dsp:cNvPr id="0" name=""/>
        <dsp:cNvSpPr/>
      </dsp:nvSpPr>
      <dsp:spPr>
        <a:xfrm>
          <a:off x="4575116" y="823296"/>
          <a:ext cx="1777283" cy="131177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Topic</a:t>
          </a:r>
        </a:p>
      </dsp:txBody>
      <dsp:txXfrm>
        <a:off x="4835393" y="1015401"/>
        <a:ext cx="1256729" cy="927564"/>
      </dsp:txXfrm>
    </dsp:sp>
    <dsp:sp modelId="{E22E2E47-06B5-4B46-BC7A-B28FFE8992AF}">
      <dsp:nvSpPr>
        <dsp:cNvPr id="0" name=""/>
        <dsp:cNvSpPr/>
      </dsp:nvSpPr>
      <dsp:spPr>
        <a:xfrm>
          <a:off x="6458915" y="1098768"/>
          <a:ext cx="760829" cy="76082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559763" y="1255499"/>
        <a:ext cx="559133" cy="447367"/>
      </dsp:txXfrm>
    </dsp:sp>
    <dsp:sp modelId="{F6FBF324-A36D-419D-B592-019BED44E666}">
      <dsp:nvSpPr>
        <dsp:cNvPr id="0" name=""/>
        <dsp:cNvSpPr/>
      </dsp:nvSpPr>
      <dsp:spPr>
        <a:xfrm>
          <a:off x="7326261" y="823296"/>
          <a:ext cx="1669941" cy="1311774"/>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err="1"/>
            <a:t>Selec-tion</a:t>
          </a:r>
          <a:endParaRPr lang="en-US" sz="3200" b="1" kern="1200" dirty="0"/>
        </a:p>
      </dsp:txBody>
      <dsp:txXfrm>
        <a:off x="7570818" y="1015401"/>
        <a:ext cx="1180827" cy="927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EE98C-2073-4D2D-AB9C-A4BB69CA9A3C}">
      <dsp:nvSpPr>
        <dsp:cNvPr id="0" name=""/>
        <dsp:cNvSpPr/>
      </dsp:nvSpPr>
      <dsp:spPr>
        <a:xfrm>
          <a:off x="603" y="150632"/>
          <a:ext cx="1820844" cy="1343925"/>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b="1" kern="1200" dirty="0"/>
            <a:t>Survey</a:t>
          </a:r>
        </a:p>
      </dsp:txBody>
      <dsp:txXfrm>
        <a:off x="267259" y="347445"/>
        <a:ext cx="1287532" cy="950299"/>
      </dsp:txXfrm>
    </dsp:sp>
    <dsp:sp modelId="{05681A42-E1AA-43DC-999C-CB3EA1844129}">
      <dsp:nvSpPr>
        <dsp:cNvPr id="0" name=""/>
        <dsp:cNvSpPr/>
      </dsp:nvSpPr>
      <dsp:spPr>
        <a:xfrm>
          <a:off x="1930575" y="432857"/>
          <a:ext cx="779476" cy="77947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33895" y="730929"/>
        <a:ext cx="572836" cy="183332"/>
      </dsp:txXfrm>
    </dsp:sp>
    <dsp:sp modelId="{B4D16517-A73B-4C11-9D60-BBF0F92FE769}">
      <dsp:nvSpPr>
        <dsp:cNvPr id="0" name=""/>
        <dsp:cNvSpPr/>
      </dsp:nvSpPr>
      <dsp:spPr>
        <a:xfrm>
          <a:off x="2819178" y="150632"/>
          <a:ext cx="1343925" cy="134392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Geo</a:t>
          </a:r>
        </a:p>
      </dsp:txBody>
      <dsp:txXfrm>
        <a:off x="3015991" y="347445"/>
        <a:ext cx="950299" cy="950299"/>
      </dsp:txXfrm>
    </dsp:sp>
    <dsp:sp modelId="{36B1838F-6216-4588-A57F-082CA3F5F63C}">
      <dsp:nvSpPr>
        <dsp:cNvPr id="0" name=""/>
        <dsp:cNvSpPr/>
      </dsp:nvSpPr>
      <dsp:spPr>
        <a:xfrm>
          <a:off x="4272231" y="432857"/>
          <a:ext cx="779476" cy="77947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375551" y="593429"/>
        <a:ext cx="572836" cy="458332"/>
      </dsp:txXfrm>
    </dsp:sp>
    <dsp:sp modelId="{F6FBF324-A36D-419D-B592-019BED44E666}">
      <dsp:nvSpPr>
        <dsp:cNvPr id="0" name=""/>
        <dsp:cNvSpPr/>
      </dsp:nvSpPr>
      <dsp:spPr>
        <a:xfrm>
          <a:off x="5160835" y="150632"/>
          <a:ext cx="1710871" cy="134392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err="1"/>
            <a:t>Selec-tion</a:t>
          </a:r>
          <a:endParaRPr lang="en-US" sz="3200" b="1" kern="1200" dirty="0"/>
        </a:p>
      </dsp:txBody>
      <dsp:txXfrm>
        <a:off x="5411386" y="347445"/>
        <a:ext cx="1209769" cy="95029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52FEB-CC33-4543-9B3E-91513C3D304E}" type="datetimeFigureOut">
              <a:rPr lang="en-US"/>
              <a:t>2024-06-10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BA018-38AE-46D3-9FA6-73F2863DD58A}" type="slidenum">
              <a:rPr lang="en-US"/>
              <a:t>‹#›</a:t>
            </a:fld>
            <a:endParaRPr lang="en-US"/>
          </a:p>
        </p:txBody>
      </p:sp>
    </p:spTree>
    <p:extLst>
      <p:ext uri="{BB962C8B-B14F-4D97-AF65-F5344CB8AC3E}">
        <p14:creationId xmlns:p14="http://schemas.microsoft.com/office/powerpoint/2010/main" val="35275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a:t>
            </a:fld>
            <a:endParaRPr lang="en-US"/>
          </a:p>
        </p:txBody>
      </p:sp>
    </p:spTree>
    <p:extLst>
      <p:ext uri="{BB962C8B-B14F-4D97-AF65-F5344CB8AC3E}">
        <p14:creationId xmlns:p14="http://schemas.microsoft.com/office/powerpoint/2010/main" val="69108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16</a:t>
            </a:fld>
            <a:endParaRPr lang="en-US"/>
          </a:p>
        </p:txBody>
      </p:sp>
    </p:spTree>
    <p:extLst>
      <p:ext uri="{BB962C8B-B14F-4D97-AF65-F5344CB8AC3E}">
        <p14:creationId xmlns:p14="http://schemas.microsoft.com/office/powerpoint/2010/main" val="291009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17</a:t>
            </a:fld>
            <a:endParaRPr lang="en-US"/>
          </a:p>
        </p:txBody>
      </p:sp>
    </p:spTree>
    <p:extLst>
      <p:ext uri="{BB962C8B-B14F-4D97-AF65-F5344CB8AC3E}">
        <p14:creationId xmlns:p14="http://schemas.microsoft.com/office/powerpoint/2010/main" val="359585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18</a:t>
            </a:fld>
            <a:endParaRPr lang="en-US"/>
          </a:p>
        </p:txBody>
      </p:sp>
    </p:spTree>
    <p:extLst>
      <p:ext uri="{BB962C8B-B14F-4D97-AF65-F5344CB8AC3E}">
        <p14:creationId xmlns:p14="http://schemas.microsoft.com/office/powerpoint/2010/main" val="156958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19</a:t>
            </a:fld>
            <a:endParaRPr lang="en-US"/>
          </a:p>
        </p:txBody>
      </p:sp>
    </p:spTree>
    <p:extLst>
      <p:ext uri="{BB962C8B-B14F-4D97-AF65-F5344CB8AC3E}">
        <p14:creationId xmlns:p14="http://schemas.microsoft.com/office/powerpoint/2010/main" val="1853542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20</a:t>
            </a:fld>
            <a:endParaRPr lang="en-US"/>
          </a:p>
        </p:txBody>
      </p:sp>
    </p:spTree>
    <p:extLst>
      <p:ext uri="{BB962C8B-B14F-4D97-AF65-F5344CB8AC3E}">
        <p14:creationId xmlns:p14="http://schemas.microsoft.com/office/powerpoint/2010/main" val="1947099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21</a:t>
            </a:fld>
            <a:endParaRPr lang="en-US"/>
          </a:p>
        </p:txBody>
      </p:sp>
    </p:spTree>
    <p:extLst>
      <p:ext uri="{BB962C8B-B14F-4D97-AF65-F5344CB8AC3E}">
        <p14:creationId xmlns:p14="http://schemas.microsoft.com/office/powerpoint/2010/main" val="1892838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22</a:t>
            </a:fld>
            <a:endParaRPr lang="en-US"/>
          </a:p>
        </p:txBody>
      </p:sp>
    </p:spTree>
    <p:extLst>
      <p:ext uri="{BB962C8B-B14F-4D97-AF65-F5344CB8AC3E}">
        <p14:creationId xmlns:p14="http://schemas.microsoft.com/office/powerpoint/2010/main" val="2794279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23</a:t>
            </a:fld>
            <a:endParaRPr lang="en-US"/>
          </a:p>
        </p:txBody>
      </p:sp>
    </p:spTree>
    <p:extLst>
      <p:ext uri="{BB962C8B-B14F-4D97-AF65-F5344CB8AC3E}">
        <p14:creationId xmlns:p14="http://schemas.microsoft.com/office/powerpoint/2010/main" val="2769384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25</a:t>
            </a:fld>
            <a:endParaRPr lang="en-US"/>
          </a:p>
        </p:txBody>
      </p:sp>
    </p:spTree>
    <p:extLst>
      <p:ext uri="{BB962C8B-B14F-4D97-AF65-F5344CB8AC3E}">
        <p14:creationId xmlns:p14="http://schemas.microsoft.com/office/powerpoint/2010/main" val="342963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26</a:t>
            </a:fld>
            <a:endParaRPr lang="en-US"/>
          </a:p>
        </p:txBody>
      </p:sp>
    </p:spTree>
    <p:extLst>
      <p:ext uri="{BB962C8B-B14F-4D97-AF65-F5344CB8AC3E}">
        <p14:creationId xmlns:p14="http://schemas.microsoft.com/office/powerpoint/2010/main" val="221398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noRot="1" noChangeAspect="1"/>
          </p:cNvSpPr>
          <p:nvPr>
            <p:ph type="sldImg"/>
          </p:nvPr>
        </p:nvSpPr>
        <p:spPr>
          <a:prstGeom prst="rect">
            <a:avLst/>
          </a:prstGeom>
        </p:spPr>
        <p:txBody>
          <a:bodyPr/>
          <a:lstStyle/>
          <a:p>
            <a:endParaRPr/>
          </a:p>
        </p:txBody>
      </p:sp>
      <p:sp>
        <p:nvSpPr>
          <p:cNvPr id="338" name="Shape 338"/>
          <p:cNvSpPr>
            <a:spLocks noGrp="1"/>
          </p:cNvSpPr>
          <p:nvPr>
            <p:ph type="body" sz="quarter" idx="1"/>
          </p:nvPr>
        </p:nvSpPr>
        <p:spPr>
          <a:prstGeom prst="rect">
            <a:avLst/>
          </a:prstGeom>
        </p:spPr>
        <p:txBody>
          <a:bodyPr/>
          <a:lstStyle/>
          <a:p>
            <a:pPr>
              <a:defRPr sz="1800" b="1">
                <a:latin typeface="Calibri"/>
                <a:ea typeface="Calibri"/>
                <a:cs typeface="Calibri"/>
                <a:sym typeface="Calibri"/>
              </a:defRPr>
            </a:pPr>
            <a:r>
              <a:t>When?</a:t>
            </a:r>
            <a:endParaRPr>
              <a:latin typeface="Helvetica Neue"/>
              <a:ea typeface="Helvetica Neue"/>
              <a:cs typeface="Helvetica Neue"/>
              <a:sym typeface="Helvetica Neue"/>
            </a:endParaRPr>
          </a:p>
          <a:p>
            <a:pPr>
              <a:defRPr sz="1800">
                <a:latin typeface="Calibri"/>
                <a:ea typeface="Calibri"/>
                <a:cs typeface="Calibri"/>
                <a:sym typeface="Calibri"/>
              </a:defRPr>
            </a:pPr>
            <a:r>
              <a:t>Spring 2023</a:t>
            </a:r>
            <a:endParaRPr>
              <a:latin typeface="Helvetica Neue"/>
              <a:ea typeface="Helvetica Neue"/>
              <a:cs typeface="Helvetica Neue"/>
              <a:sym typeface="Helvetica Neue"/>
            </a:endParaRPr>
          </a:p>
          <a:p>
            <a:pPr>
              <a:defRPr sz="1800">
                <a:latin typeface="Calibri"/>
                <a:ea typeface="Calibri"/>
                <a:cs typeface="Calibri"/>
                <a:sym typeface="Calibri"/>
              </a:defRPr>
            </a:pPr>
            <a:r>
              <a:t> </a:t>
            </a:r>
            <a:endParaRPr>
              <a:latin typeface="Helvetica Neue"/>
              <a:ea typeface="Helvetica Neue"/>
              <a:cs typeface="Helvetica Neue"/>
              <a:sym typeface="Helvetica Neue"/>
            </a:endParaRPr>
          </a:p>
          <a:p>
            <a:pPr>
              <a:defRPr sz="1800" b="1">
                <a:latin typeface="Calibri"/>
                <a:ea typeface="Calibri"/>
                <a:cs typeface="Calibri"/>
                <a:sym typeface="Calibri"/>
              </a:defRPr>
            </a:pPr>
            <a:r>
              <a:t>Where?</a:t>
            </a:r>
            <a:endParaRPr>
              <a:latin typeface="Helvetica Neue"/>
              <a:ea typeface="Helvetica Neue"/>
              <a:cs typeface="Helvetica Neue"/>
              <a:sym typeface="Helvetica Neue"/>
            </a:endParaRPr>
          </a:p>
          <a:p>
            <a:pPr>
              <a:defRPr sz="1800" b="1">
                <a:latin typeface="Calibri"/>
                <a:ea typeface="Calibri"/>
                <a:cs typeface="Calibri"/>
                <a:sym typeface="Calibri"/>
              </a:defRPr>
            </a:pPr>
            <a:r>
              <a:t> </a:t>
            </a:r>
            <a:r>
              <a:rPr b="0"/>
              <a:t>Hosted by the Census Academy in collaboration with COIL, using one of the proposed tools listed in the section “Resources Needed”. </a:t>
            </a:r>
            <a:endParaRPr>
              <a:latin typeface="Helvetica Neue"/>
              <a:ea typeface="Helvetica Neue"/>
              <a:cs typeface="Helvetica Neue"/>
              <a:sym typeface="Helvetica Neue"/>
            </a:endParaRPr>
          </a:p>
          <a:p>
            <a:pPr>
              <a:defRPr sz="1800">
                <a:latin typeface="Calibri"/>
                <a:ea typeface="Calibri"/>
                <a:cs typeface="Calibri"/>
                <a:sym typeface="Calibri"/>
              </a:defRPr>
            </a:pPr>
            <a:r>
              <a:t> </a:t>
            </a:r>
            <a:endParaRPr>
              <a:latin typeface="Helvetica Neue"/>
              <a:ea typeface="Helvetica Neue"/>
              <a:cs typeface="Helvetica Neue"/>
              <a:sym typeface="Helvetica Neue"/>
            </a:endParaRPr>
          </a:p>
          <a:p>
            <a:pPr>
              <a:defRPr sz="1800" b="1">
                <a:latin typeface="Calibri"/>
                <a:ea typeface="Calibri"/>
                <a:cs typeface="Calibri"/>
                <a:sym typeface="Calibri"/>
              </a:defRPr>
            </a:pPr>
            <a:r>
              <a:t>Invitation:</a:t>
            </a:r>
            <a:r>
              <a:rPr b="0"/>
              <a:t> </a:t>
            </a:r>
            <a:endParaRPr>
              <a:latin typeface="Helvetica Neue"/>
              <a:ea typeface="Helvetica Neue"/>
              <a:cs typeface="Helvetica Neue"/>
              <a:sym typeface="Helvetica Neue"/>
            </a:endParaRPr>
          </a:p>
          <a:p>
            <a:pPr indent="457200">
              <a:defRPr sz="1800">
                <a:latin typeface="Calibri"/>
                <a:ea typeface="Calibri"/>
                <a:cs typeface="Calibri"/>
                <a:sym typeface="Calibri"/>
              </a:defRPr>
            </a:pPr>
            <a:r>
              <a:t>Stage 1 - 9/6/22: Send save-the date email to Census Bureau subscribers.</a:t>
            </a:r>
            <a:endParaRPr>
              <a:latin typeface="Helvetica Neue"/>
              <a:ea typeface="Helvetica Neue"/>
              <a:cs typeface="Helvetica Neue"/>
              <a:sym typeface="Helvetica Neue"/>
            </a:endParaRPr>
          </a:p>
          <a:p>
            <a:pPr indent="457200">
              <a:defRPr sz="1800">
                <a:latin typeface="Calibri"/>
                <a:ea typeface="Calibri"/>
                <a:cs typeface="Calibri"/>
                <a:sym typeface="Calibri"/>
              </a:defRPr>
            </a:pPr>
            <a:r>
              <a:t>Stage 2 - 9/13/22: Send an invitation to register to Census Academy and COIL subscribers only.</a:t>
            </a:r>
            <a:endParaRPr>
              <a:latin typeface="Helvetica Neue"/>
              <a:ea typeface="Helvetica Neue"/>
              <a:cs typeface="Helvetica Neue"/>
              <a:sym typeface="Helvetica Neue"/>
            </a:endParaRPr>
          </a:p>
          <a:p>
            <a:pPr indent="457200">
              <a:defRPr sz="1800">
                <a:latin typeface="Calibri"/>
                <a:ea typeface="Calibri"/>
                <a:cs typeface="Calibri"/>
                <a:sym typeface="Calibri"/>
              </a:defRPr>
            </a:pPr>
            <a:r>
              <a:t>Stage 3 - 9/20/22: Send an invitation to register to all Census Bureau subscribers.</a:t>
            </a:r>
            <a:endParaRPr>
              <a:latin typeface="Helvetica Neue"/>
              <a:ea typeface="Helvetica Neue"/>
              <a:cs typeface="Helvetica Neue"/>
              <a:sym typeface="Helvetica Neue"/>
            </a:endParaRPr>
          </a:p>
          <a:p>
            <a:pPr indent="457200">
              <a:defRPr sz="1800">
                <a:latin typeface="Calibri"/>
                <a:ea typeface="Calibri"/>
                <a:cs typeface="Calibri"/>
                <a:sym typeface="Calibri"/>
              </a:defRPr>
            </a:pPr>
            <a:r>
              <a:t>Stage 4 - 10/4/22: Send a reminder to register to all subscribers.</a:t>
            </a:r>
            <a:endParaRPr>
              <a:latin typeface="Helvetica Neue"/>
              <a:ea typeface="Helvetica Neue"/>
              <a:cs typeface="Helvetica Neue"/>
              <a:sym typeface="Helvetica Neue"/>
            </a:endParaRPr>
          </a:p>
          <a:p>
            <a:pPr indent="457200">
              <a:defRPr sz="1800">
                <a:latin typeface="Calibri"/>
                <a:ea typeface="Calibri"/>
                <a:cs typeface="Calibri"/>
                <a:sym typeface="Calibri"/>
              </a:defRPr>
            </a:pPr>
            <a:r>
              <a:t>Stage 5 - 10/17/22: Send final reminder to register and attend event.</a:t>
            </a:r>
            <a:endParaRPr>
              <a:latin typeface="Helvetica Neue"/>
              <a:ea typeface="Helvetica Neue"/>
              <a:cs typeface="Helvetica Neue"/>
              <a:sym typeface="Helvetica Neu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27</a:t>
            </a:fld>
            <a:endParaRPr lang="en-US"/>
          </a:p>
        </p:txBody>
      </p:sp>
    </p:spTree>
    <p:extLst>
      <p:ext uri="{BB962C8B-B14F-4D97-AF65-F5344CB8AC3E}">
        <p14:creationId xmlns:p14="http://schemas.microsoft.com/office/powerpoint/2010/main" val="416505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BA018-38AE-46D3-9FA6-73F2863DD58A}" type="slidenum">
              <a:rPr lang="en-US" smtClean="0"/>
              <a:t>4</a:t>
            </a:fld>
            <a:endParaRPr lang="en-US"/>
          </a:p>
        </p:txBody>
      </p:sp>
    </p:spTree>
    <p:extLst>
      <p:ext uri="{BB962C8B-B14F-4D97-AF65-F5344CB8AC3E}">
        <p14:creationId xmlns:p14="http://schemas.microsoft.com/office/powerpoint/2010/main" val="292276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here are all of the topics available from the ACS.  In the small orange box are the topics available from the decennial census.  I think we all can agree that we want to use the ACS data as opposed to the decennial census data, right?  </a:t>
            </a:r>
          </a:p>
          <a:p>
            <a:endParaRPr lang="en-US" dirty="0"/>
          </a:p>
          <a:p>
            <a:r>
              <a:rPr lang="en-US" dirty="0"/>
              <a:t>This slide shows the different topics covered by the American Community Survey, organized under four different categories:  Demographic, Social, Housing and Economic Characteristics.  We have Data Profiles for each of these four general categories, which are a great place to start for individuals that want to better understand their local communities and for those individuals that are not familiar with our data.</a:t>
            </a:r>
          </a:p>
          <a:p>
            <a:endParaRPr lang="en-US" dirty="0"/>
          </a:p>
          <a:p>
            <a:r>
              <a:rPr lang="en-US" dirty="0"/>
              <a:t>Looking at the Demographic Characteristics, you are able to get data for Age, Sex, Race and Hispanic Origin.  Note that these topics are also covered in the 2020 Census. Census data becomes outdated with the passing years in the decade, the ACS will provide updated estimates on these key demographics.</a:t>
            </a:r>
          </a:p>
          <a:p>
            <a:endParaRPr lang="en-US" dirty="0"/>
          </a:p>
          <a:p>
            <a:r>
              <a:rPr lang="en-US" dirty="0"/>
              <a:t>The Social Characteristics category has the greatest number of topics, including Educational Attainment, Language Spoken at Home and Marital Status.</a:t>
            </a:r>
          </a:p>
          <a:p>
            <a:endParaRPr lang="en-US" dirty="0"/>
          </a:p>
          <a:p>
            <a:r>
              <a:rPr lang="en-US" dirty="0"/>
              <a:t>The Housing Characteristics topics allows you to better understand the housing stock as well as the affordability of a community – how much people spend on rent/mortgage as a percentage of their income.</a:t>
            </a:r>
          </a:p>
          <a:p>
            <a:r>
              <a:rPr lang="en-US" dirty="0"/>
              <a:t>And, the Economic Characteristics topics include Income, Employment and Occupation among other topics.</a:t>
            </a:r>
          </a:p>
          <a:p>
            <a:endParaRPr lang="en-US" dirty="0"/>
          </a:p>
          <a:p>
            <a:endParaRPr lang="en-US" dirty="0"/>
          </a:p>
          <a:p>
            <a:r>
              <a:rPr lang="en-US" dirty="0"/>
              <a:t>This slide shows the different topics covered by the American Community Survey, organized under four different categories:  Demographic, Social, Housing and Economic Characteristics.  We have Data Profiles for each of these four general categories, which are a great place to start for individuals that want to better understand their local communities and for those individuals that are not familiar with our data.</a:t>
            </a:r>
          </a:p>
          <a:p>
            <a:endParaRPr lang="en-US" dirty="0"/>
          </a:p>
          <a:p>
            <a:r>
              <a:rPr lang="en-US" dirty="0"/>
              <a:t>Looking at the Demographic Characteristics, you are able to get data for Age, Sex, Race and Hispanic Origin.  Note that these topics are also covered in the 2020 Census. Census data becomes outdated with the passing years in the decade, the ACS will provide updated estimates on these key demographics.</a:t>
            </a:r>
          </a:p>
          <a:p>
            <a:endParaRPr lang="en-US" dirty="0"/>
          </a:p>
          <a:p>
            <a:r>
              <a:rPr lang="en-US" dirty="0"/>
              <a:t>The Social Characteristics category has the greatest number of topics, including Educational Attainment, Language Spoken at Home and Marital Status.</a:t>
            </a:r>
          </a:p>
          <a:p>
            <a:endParaRPr lang="en-US" dirty="0"/>
          </a:p>
          <a:p>
            <a:r>
              <a:rPr lang="en-US" dirty="0"/>
              <a:t>The Housing Characteristics topics allows you to better understand the housing stock as well as the affordability of a community – how much people spend on rent/mortgage as a percentage of their income.</a:t>
            </a:r>
          </a:p>
          <a:p>
            <a:r>
              <a:rPr lang="en-US" dirty="0"/>
              <a:t>And, the Economic Characteristics topics include Income, Employment and Occupation among other topics.</a:t>
            </a:r>
          </a:p>
          <a:p>
            <a:endParaRPr lang="en-US" dirty="0"/>
          </a:p>
          <a:p>
            <a:endParaRPr lang="en-US" dirty="0"/>
          </a:p>
          <a:p>
            <a:r>
              <a:rPr lang="en-US" dirty="0"/>
              <a:t>This slide shows the different topics covered by the American Community Survey, organized under four different categories:  Demographic, Social, Housing and Economic Characteristics.  We have Data Profiles for each of these four general categories, which are a great place to start for individuals that want to better understand their local communities and for those individuals that are not familiar with our data.</a:t>
            </a:r>
          </a:p>
          <a:p>
            <a:endParaRPr lang="en-US" dirty="0"/>
          </a:p>
          <a:p>
            <a:r>
              <a:rPr lang="en-US" dirty="0"/>
              <a:t>Looking at the Demographic Characteristics, you are able to get data for Age, Sex, Race and Hispanic Origin.  Note that these topics are also covered in the 2020 Census. Census data becomes outdated with the passing years in the decade, the ACS will provide updated estimates on these key demographics.</a:t>
            </a:r>
          </a:p>
          <a:p>
            <a:endParaRPr lang="en-US" dirty="0"/>
          </a:p>
          <a:p>
            <a:r>
              <a:rPr lang="en-US" dirty="0"/>
              <a:t>The Social Characteristics category has the greatest number of topics, including Educational Attainment, Language Spoken at Home and Marital Status.</a:t>
            </a:r>
          </a:p>
          <a:p>
            <a:endParaRPr lang="en-US" dirty="0"/>
          </a:p>
          <a:p>
            <a:r>
              <a:rPr lang="en-US" dirty="0"/>
              <a:t>The Housing Characteristics topics allows you to better understand the housing stock as well as the affordability of a community – how much people spend on rent/mortgage as a percentage of their income.</a:t>
            </a:r>
          </a:p>
          <a:p>
            <a:r>
              <a:rPr lang="en-US" dirty="0"/>
              <a:t>And, the Economic Characteristics topics include Income, Employment and Occupation among other topics.</a:t>
            </a:r>
          </a:p>
          <a:p>
            <a:endParaRPr lang="en-US" dirty="0"/>
          </a:p>
        </p:txBody>
      </p:sp>
      <p:sp>
        <p:nvSpPr>
          <p:cNvPr id="4" name="Slide Number Placeholder 3"/>
          <p:cNvSpPr>
            <a:spLocks noGrp="1"/>
          </p:cNvSpPr>
          <p:nvPr>
            <p:ph type="sldNum" sz="quarter" idx="5"/>
          </p:nvPr>
        </p:nvSpPr>
        <p:spPr/>
        <p:txBody>
          <a:bodyPr/>
          <a:lstStyle/>
          <a:p>
            <a:fld id="{0CBBA018-38AE-46D3-9FA6-73F2863DD58A}" type="slidenum">
              <a:rPr lang="en-US" smtClean="0"/>
              <a:t>7</a:t>
            </a:fld>
            <a:endParaRPr lang="en-US"/>
          </a:p>
        </p:txBody>
      </p:sp>
    </p:spTree>
    <p:extLst>
      <p:ext uri="{BB962C8B-B14F-4D97-AF65-F5344CB8AC3E}">
        <p14:creationId xmlns:p14="http://schemas.microsoft.com/office/powerpoint/2010/main" val="314220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here are all of the topics available from the ACS.  In the small orange box are the topics available from the decennial census.  I think we all can agree that we want to use the ACS data as opposed to the decennial census data, right?  </a:t>
            </a:r>
          </a:p>
          <a:p>
            <a:endParaRPr lang="en-US" dirty="0"/>
          </a:p>
          <a:p>
            <a:r>
              <a:rPr lang="en-US" dirty="0"/>
              <a:t>This slide shows the different topics covered by the American Community Survey, organized under four different categories:  Demographic, Social, Housing and Economic Characteristics.  We have Data Profiles for each of these four general categories, which are a great place to start for individuals that want to better understand their local communities and for those individuals that are not familiar with our data.</a:t>
            </a:r>
          </a:p>
          <a:p>
            <a:endParaRPr lang="en-US" dirty="0"/>
          </a:p>
          <a:p>
            <a:r>
              <a:rPr lang="en-US" dirty="0"/>
              <a:t>Looking at the Demographic Characteristics, you are able to get data for Age, Sex, Race and Hispanic Origin.  Note that these topics are also covered in the 2020 Census. Census data becomes outdated with the passing years in the decade, the ACS will provide updated estimates on these key demographics.</a:t>
            </a:r>
          </a:p>
          <a:p>
            <a:endParaRPr lang="en-US" dirty="0"/>
          </a:p>
          <a:p>
            <a:r>
              <a:rPr lang="en-US" dirty="0"/>
              <a:t>The Social Characteristics category has the greatest number of topics, including Educational Attainment, Language Spoken at Home and Marital Status.</a:t>
            </a:r>
          </a:p>
          <a:p>
            <a:endParaRPr lang="en-US" dirty="0"/>
          </a:p>
          <a:p>
            <a:r>
              <a:rPr lang="en-US" dirty="0"/>
              <a:t>The Housing Characteristics topics allows you to better understand the housing stock as well as the affordability of a community – how much people spend on rent/mortgage as a percentage of their income.</a:t>
            </a:r>
          </a:p>
          <a:p>
            <a:r>
              <a:rPr lang="en-US" dirty="0"/>
              <a:t>And, the Economic Characteristics topics include Income, Employment and Occupation among other topics.</a:t>
            </a:r>
          </a:p>
          <a:p>
            <a:endParaRPr lang="en-US" dirty="0"/>
          </a:p>
          <a:p>
            <a:endParaRPr lang="en-US" dirty="0"/>
          </a:p>
          <a:p>
            <a:r>
              <a:rPr lang="en-US" dirty="0"/>
              <a:t>This slide shows the different topics covered by the American Community Survey, organized under four different categories:  Demographic, Social, Housing and Economic Characteristics.  We have Data Profiles for each of these four general categories, which are a great place to start for individuals that want to better understand their local communities and for those individuals that are not familiar with our data.</a:t>
            </a:r>
          </a:p>
          <a:p>
            <a:endParaRPr lang="en-US" dirty="0"/>
          </a:p>
          <a:p>
            <a:r>
              <a:rPr lang="en-US" dirty="0"/>
              <a:t>Looking at the Demographic Characteristics, you are able to get data for Age, Sex, Race and Hispanic Origin.  Note that these topics are also covered in the 2020 Census. Census data becomes outdated with the passing years in the decade, the ACS will provide updated estimates on these key demographics.</a:t>
            </a:r>
          </a:p>
          <a:p>
            <a:endParaRPr lang="en-US" dirty="0"/>
          </a:p>
          <a:p>
            <a:r>
              <a:rPr lang="en-US" dirty="0"/>
              <a:t>The Social Characteristics category has the greatest number of topics, including Educational Attainment, Language Spoken at Home and Marital Status.</a:t>
            </a:r>
          </a:p>
          <a:p>
            <a:endParaRPr lang="en-US" dirty="0"/>
          </a:p>
          <a:p>
            <a:r>
              <a:rPr lang="en-US" dirty="0"/>
              <a:t>The Housing Characteristics topics allows you to better understand the housing stock as well as the affordability of a community – how much people spend on rent/mortgage as a percentage of their income.</a:t>
            </a:r>
          </a:p>
          <a:p>
            <a:r>
              <a:rPr lang="en-US" dirty="0"/>
              <a:t>And, the Economic Characteristics topics include Income, Employment and Occupation among other topics.</a:t>
            </a:r>
          </a:p>
          <a:p>
            <a:endParaRPr lang="en-US" dirty="0"/>
          </a:p>
          <a:p>
            <a:endParaRPr lang="en-US" dirty="0"/>
          </a:p>
          <a:p>
            <a:r>
              <a:rPr lang="en-US" dirty="0"/>
              <a:t>This slide shows the different topics covered by the American Community Survey, organized under four different categories:  Demographic, Social, Housing and Economic Characteristics.  We have Data Profiles for each of these four general categories, which are a great place to start for individuals that want to better understand their local communities and for those individuals that are not familiar with our data.</a:t>
            </a:r>
          </a:p>
          <a:p>
            <a:endParaRPr lang="en-US" dirty="0"/>
          </a:p>
          <a:p>
            <a:r>
              <a:rPr lang="en-US" dirty="0"/>
              <a:t>Looking at the Demographic Characteristics, you are able to get data for Age, Sex, Race and Hispanic Origin.  Note that these topics are also covered in the 2020 Census. Census data becomes outdated with the passing years in the decade, the ACS will provide updated estimates on these key demographics.</a:t>
            </a:r>
          </a:p>
          <a:p>
            <a:endParaRPr lang="en-US" dirty="0"/>
          </a:p>
          <a:p>
            <a:r>
              <a:rPr lang="en-US" dirty="0"/>
              <a:t>The Social Characteristics category has the greatest number of topics, including Educational Attainment, Language Spoken at Home and Marital Status.</a:t>
            </a:r>
          </a:p>
          <a:p>
            <a:endParaRPr lang="en-US" dirty="0"/>
          </a:p>
          <a:p>
            <a:r>
              <a:rPr lang="en-US" dirty="0"/>
              <a:t>The Housing Characteristics topics allows you to better understand the housing stock as well as the affordability of a community – how much people spend on rent/mortgage as a percentage of their income.</a:t>
            </a:r>
          </a:p>
          <a:p>
            <a:r>
              <a:rPr lang="en-US" dirty="0"/>
              <a:t>And, the Economic Characteristics topics include Income, Employment and Occupation among other topics.</a:t>
            </a:r>
          </a:p>
          <a:p>
            <a:endParaRPr lang="en-US" dirty="0"/>
          </a:p>
        </p:txBody>
      </p:sp>
      <p:sp>
        <p:nvSpPr>
          <p:cNvPr id="4" name="Slide Number Placeholder 3"/>
          <p:cNvSpPr>
            <a:spLocks noGrp="1"/>
          </p:cNvSpPr>
          <p:nvPr>
            <p:ph type="sldNum" sz="quarter" idx="5"/>
          </p:nvPr>
        </p:nvSpPr>
        <p:spPr/>
        <p:txBody>
          <a:bodyPr/>
          <a:lstStyle/>
          <a:p>
            <a:fld id="{0CBBA018-38AE-46D3-9FA6-73F2863DD58A}" type="slidenum">
              <a:rPr lang="en-US" smtClean="0"/>
              <a:t>8</a:t>
            </a:fld>
            <a:endParaRPr lang="en-US"/>
          </a:p>
        </p:txBody>
      </p:sp>
    </p:spTree>
    <p:extLst>
      <p:ext uri="{BB962C8B-B14F-4D97-AF65-F5344CB8AC3E}">
        <p14:creationId xmlns:p14="http://schemas.microsoft.com/office/powerpoint/2010/main" val="226712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9</a:t>
            </a:fld>
            <a:endParaRPr lang="en-US"/>
          </a:p>
        </p:txBody>
      </p:sp>
    </p:spTree>
    <p:extLst>
      <p:ext uri="{BB962C8B-B14F-4D97-AF65-F5344CB8AC3E}">
        <p14:creationId xmlns:p14="http://schemas.microsoft.com/office/powerpoint/2010/main" val="113958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Public Use Microdata Areas (PUMAs) are decennial census areas that have been defined for the tabulation and dissemination of Public Use Microdata Sample (PUMS) data, American Community Survey (ACS), and ACS period estimates. </a:t>
            </a:r>
          </a:p>
          <a:p>
            <a:r>
              <a:rPr lang="en-US" sz="1200" dirty="0"/>
              <a:t>State Data Centers (SDCs) in each state, the District of Columbia, and the Commonwealth of Puerto Rico were given the opportunity to delineate PUMAs within their state or statistically equivalent entity. </a:t>
            </a:r>
          </a:p>
          <a:p>
            <a:r>
              <a:rPr lang="en-US" sz="1200" dirty="0"/>
              <a:t>All PUMAs must nest within states and have a minimum population threshold of 100,000 persons. 2010 PUMAs were built on census tracts, and cover the entirety of the United States, Puerto Rico, Guam and the U.S. Virgin Islands. </a:t>
            </a:r>
          </a:p>
          <a:p>
            <a:endParaRPr lang="en-US" sz="1200" dirty="0"/>
          </a:p>
          <a:p>
            <a:pPr fontAlgn="base"/>
            <a:r>
              <a:rPr lang="en-US" sz="1200" dirty="0"/>
              <a:t>***</a:t>
            </a:r>
            <a:r>
              <a:rPr lang="en-US" sz="1200" b="1" i="0" kern="1200" dirty="0">
                <a:solidFill>
                  <a:schemeClr val="tx1"/>
                </a:solidFill>
                <a:effectLst/>
                <a:latin typeface="+mn-lt"/>
                <a:ea typeface="+mn-ea"/>
                <a:cs typeface="+mn-cs"/>
              </a:rPr>
              <a:t>Public Use Microdata Areas (PUMAs)</a:t>
            </a:r>
            <a:r>
              <a:rPr lang="en-US" sz="1200" b="0" i="0" kern="1200" dirty="0">
                <a:solidFill>
                  <a:schemeClr val="tx1"/>
                </a:solidFill>
                <a:effectLst/>
                <a:latin typeface="+mn-lt"/>
                <a:ea typeface="+mn-ea"/>
                <a:cs typeface="+mn-cs"/>
              </a:rPr>
              <a:t> are geographic areas for which the Census Bureau provides selected extracts of raw data from a small sample of census records that are screened to protect confidentiality.  These extracts are referred to as public use microdata sample (PUMS) files.</a:t>
            </a:r>
          </a:p>
          <a:p>
            <a:pPr fontAlgn="base"/>
            <a:r>
              <a:rPr lang="en-US" sz="1200" b="0" i="0" kern="1200" dirty="0">
                <a:solidFill>
                  <a:schemeClr val="tx1"/>
                </a:solidFill>
                <a:effectLst/>
                <a:latin typeface="+mn-lt"/>
                <a:ea typeface="+mn-ea"/>
                <a:cs typeface="+mn-cs"/>
              </a:rPr>
              <a:t>For the 2010 Census, each state, the District of Columbia, Puerto Rico, and some Island Area participants delineated PUMAs for use in presenting PUMS data based on a 5 percent sample of decennial census or American Community Survey data.  These areas are required to contain at least 100,000 people.  This is different from Census 2000 when two types of PUMAs were defined:  a 5 percent PUMA as for 2010 and an additional super-PUMA designed to provide a 1 percent sample.  The PUMAs are identified by a five-digit census code unique within state</a:t>
            </a:r>
          </a:p>
          <a:p>
            <a:endParaRPr lang="en-US" sz="1200" dirty="0"/>
          </a:p>
          <a:p>
            <a:endParaRPr lang="en-US" dirty="0"/>
          </a:p>
        </p:txBody>
      </p:sp>
      <p:sp>
        <p:nvSpPr>
          <p:cNvPr id="4" name="Slide Number Placeholder 3"/>
          <p:cNvSpPr>
            <a:spLocks noGrp="1"/>
          </p:cNvSpPr>
          <p:nvPr>
            <p:ph type="sldNum" sz="quarter" idx="10"/>
          </p:nvPr>
        </p:nvSpPr>
        <p:spPr/>
        <p:txBody>
          <a:bodyPr/>
          <a:lstStyle/>
          <a:p>
            <a:fld id="{200C46F5-3040-4570-BC9C-291B9A14919D}" type="slidenum">
              <a:rPr lang="en-US" smtClean="0"/>
              <a:t>12</a:t>
            </a:fld>
            <a:endParaRPr lang="en-US"/>
          </a:p>
        </p:txBody>
      </p:sp>
    </p:spTree>
    <p:extLst>
      <p:ext uri="{BB962C8B-B14F-4D97-AF65-F5344CB8AC3E}">
        <p14:creationId xmlns:p14="http://schemas.microsoft.com/office/powerpoint/2010/main" val="83260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14</a:t>
            </a:fld>
            <a:endParaRPr lang="en-US"/>
          </a:p>
        </p:txBody>
      </p:sp>
    </p:spTree>
    <p:extLst>
      <p:ext uri="{BB962C8B-B14F-4D97-AF65-F5344CB8AC3E}">
        <p14:creationId xmlns:p14="http://schemas.microsoft.com/office/powerpoint/2010/main" val="372128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33367-C7DD-4070-8A8A-4A94FB71ED67}" type="slidenum">
              <a:rPr lang="en-US" smtClean="0"/>
              <a:t>15</a:t>
            </a:fld>
            <a:endParaRPr lang="en-US"/>
          </a:p>
        </p:txBody>
      </p:sp>
    </p:spTree>
    <p:extLst>
      <p:ext uri="{BB962C8B-B14F-4D97-AF65-F5344CB8AC3E}">
        <p14:creationId xmlns:p14="http://schemas.microsoft.com/office/powerpoint/2010/main" val="568481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ensus Peo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FB6FF-244F-4AF9-AD6A-611AC176AE6E}"/>
              </a:ext>
            </a:extLst>
          </p:cNvPr>
          <p:cNvPicPr>
            <a:picLocks noChangeAspect="1"/>
          </p:cNvPicPr>
          <p:nvPr userDrawn="1"/>
        </p:nvPicPr>
        <p:blipFill>
          <a:blip r:embed="rId2"/>
          <a:stretch>
            <a:fillRect/>
          </a:stretch>
        </p:blipFill>
        <p:spPr>
          <a:xfrm>
            <a:off x="0" y="-52786"/>
            <a:ext cx="13317689" cy="6963572"/>
          </a:xfrm>
          <a:prstGeom prst="rect">
            <a:avLst/>
          </a:prstGeom>
        </p:spPr>
      </p:pic>
      <p:pic>
        <p:nvPicPr>
          <p:cNvPr id="14" name="Graphic 13">
            <a:extLst>
              <a:ext uri="{FF2B5EF4-FFF2-40B4-BE49-F238E27FC236}">
                <a16:creationId xmlns:a16="http://schemas.microsoft.com/office/drawing/2014/main" id="{79229DEA-1524-7B47-A3AA-830900D7C25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2584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
            <a:ext cx="4871803" cy="6858001"/>
          </a:xfrm>
          <a:prstGeom prst="rect">
            <a:avLst/>
          </a:prstGeom>
          <a:effectLst>
            <a:softEdge rad="0"/>
          </a:effectLst>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11" name="Graphic 10">
            <a:extLst>
              <a:ext uri="{FF2B5EF4-FFF2-40B4-BE49-F238E27FC236}">
                <a16:creationId xmlns:a16="http://schemas.microsoft.com/office/drawing/2014/main" id="{22977E67-88D4-1444-8E7D-237344636A5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297645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bg1">
            <a:alpha val="78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25B3F6-ECBD-4FBE-886B-8AFDB63ED6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17859" y="0"/>
            <a:ext cx="7867547" cy="6858000"/>
          </a:xfrm>
          <a:prstGeom prst="rect">
            <a:avLst/>
          </a:prstGeom>
        </p:spPr>
      </p:pic>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3251" b="15597"/>
          <a:stretch/>
        </p:blipFill>
        <p:spPr>
          <a:xfrm>
            <a:off x="-899410" y="-719528"/>
            <a:ext cx="13551108" cy="8559384"/>
          </a:xfrm>
          <a:prstGeom prst="rect">
            <a:avLst/>
          </a:prstGeom>
          <a:effectLst>
            <a:softEdge rad="508000"/>
          </a:effectLst>
        </p:spPr>
      </p:pic>
      <p:pic>
        <p:nvPicPr>
          <p:cNvPr id="11" name="Graphic 10">
            <a:extLst>
              <a:ext uri="{FF2B5EF4-FFF2-40B4-BE49-F238E27FC236}">
                <a16:creationId xmlns:a16="http://schemas.microsoft.com/office/drawing/2014/main" id="{22977E67-88D4-1444-8E7D-237344636A5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4141531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545424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92954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25230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ensus Peo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FB6FF-244F-4AF9-AD6A-611AC176AE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59403"/>
            <a:ext cx="12635345" cy="7217404"/>
          </a:xfrm>
          <a:prstGeom prst="rect">
            <a:avLst/>
          </a:prstGeom>
        </p:spPr>
      </p:pic>
      <p:pic>
        <p:nvPicPr>
          <p:cNvPr id="14" name="Graphic 13">
            <a:extLst>
              <a:ext uri="{FF2B5EF4-FFF2-40B4-BE49-F238E27FC236}">
                <a16:creationId xmlns:a16="http://schemas.microsoft.com/office/drawing/2014/main" id="{79229DEA-1524-7B47-A3AA-830900D7C25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291402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4F3142D-FDC1-5845-A57C-322B848486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70171" y="3151414"/>
            <a:ext cx="5921829" cy="3706586"/>
          </a:xfrm>
          <a:prstGeom prst="rect">
            <a:avLst/>
          </a:prstGeom>
        </p:spPr>
      </p:pic>
      <p:pic>
        <p:nvPicPr>
          <p:cNvPr id="9" name="Graphic 8">
            <a:extLst>
              <a:ext uri="{FF2B5EF4-FFF2-40B4-BE49-F238E27FC236}">
                <a16:creationId xmlns:a16="http://schemas.microsoft.com/office/drawing/2014/main" id="{5A82E140-6EAB-FF41-AC1E-AD51C9F15AE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276278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B1172D5-568E-3542-B214-66C5B7F43238}"/>
              </a:ext>
            </a:extLst>
          </p:cNvPr>
          <p:cNvPicPr>
            <a:picLocks noChangeAspect="1"/>
          </p:cNvPicPr>
          <p:nvPr userDrawn="1"/>
        </p:nvPicPr>
        <p:blipFill>
          <a:blip r:embed="rId3"/>
          <a:stretch>
            <a:fillRect/>
          </a:stretch>
        </p:blipFill>
        <p:spPr>
          <a:xfrm>
            <a:off x="595630" y="226060"/>
            <a:ext cx="1612900" cy="889000"/>
          </a:xfrm>
          <a:prstGeom prst="rect">
            <a:avLst/>
          </a:prstGeom>
        </p:spPr>
      </p:pic>
      <p:pic>
        <p:nvPicPr>
          <p:cNvPr id="11" name="Graphic 10">
            <a:extLst>
              <a:ext uri="{FF2B5EF4-FFF2-40B4-BE49-F238E27FC236}">
                <a16:creationId xmlns:a16="http://schemas.microsoft.com/office/drawing/2014/main" id="{A58EA05F-992F-3A41-83AD-A43B3895AE1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46073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CC9A8-3F06-4942-982C-383426DA9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A13839E-D214-6C4E-9927-1F015651CC02}"/>
              </a:ext>
            </a:extLst>
          </p:cNvPr>
          <p:cNvPicPr>
            <a:picLocks noChangeAspect="1"/>
          </p:cNvPicPr>
          <p:nvPr userDrawn="1"/>
        </p:nvPicPr>
        <p:blipFill>
          <a:blip r:embed="rId3"/>
          <a:stretch>
            <a:fillRect/>
          </a:stretch>
        </p:blipFill>
        <p:spPr>
          <a:xfrm>
            <a:off x="8302986" y="5789613"/>
            <a:ext cx="2044700" cy="800100"/>
          </a:xfrm>
          <a:prstGeom prst="rect">
            <a:avLst/>
          </a:prstGeom>
        </p:spPr>
      </p:pic>
      <p:pic>
        <p:nvPicPr>
          <p:cNvPr id="6" name="Graphic 5">
            <a:extLst>
              <a:ext uri="{FF2B5EF4-FFF2-40B4-BE49-F238E27FC236}">
                <a16:creationId xmlns:a16="http://schemas.microsoft.com/office/drawing/2014/main" id="{4040A388-F70C-9349-8994-7D173A30F09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98873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effectLst>
            <a:softEdge rad="0"/>
          </a:effectLst>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11" name="Graphic 10">
            <a:extLst>
              <a:ext uri="{FF2B5EF4-FFF2-40B4-BE49-F238E27FC236}">
                <a16:creationId xmlns:a16="http://schemas.microsoft.com/office/drawing/2014/main" id="{22977E67-88D4-1444-8E7D-237344636A5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400374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49903" y="-1"/>
            <a:ext cx="6172200" cy="6904113"/>
          </a:xfrm>
          <a:prstGeom prst="rect">
            <a:avLst/>
          </a:prstGeom>
          <a:effectLst>
            <a:softEdge rad="0"/>
          </a:effectLst>
        </p:spPr>
      </p:pic>
      <p:pic>
        <p:nvPicPr>
          <p:cNvPr id="11" name="Graphic 10">
            <a:extLst>
              <a:ext uri="{FF2B5EF4-FFF2-40B4-BE49-F238E27FC236}">
                <a16:creationId xmlns:a16="http://schemas.microsoft.com/office/drawing/2014/main" id="{22977E67-88D4-1444-8E7D-237344636A5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pic>
        <p:nvPicPr>
          <p:cNvPr id="8" name="Picture 7">
            <a:extLst>
              <a:ext uri="{FF2B5EF4-FFF2-40B4-BE49-F238E27FC236}">
                <a16:creationId xmlns:a16="http://schemas.microsoft.com/office/drawing/2014/main" id="{3551419B-A532-4371-A35E-A6F86DF1C17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96000" y="0"/>
            <a:ext cx="6172200" cy="6904113"/>
          </a:xfrm>
          <a:prstGeom prst="rect">
            <a:avLst/>
          </a:prstGeom>
          <a:effectLst>
            <a:softEdge rad="0"/>
          </a:effectLst>
        </p:spPr>
      </p:pic>
    </p:spTree>
    <p:extLst>
      <p:ext uri="{BB962C8B-B14F-4D97-AF65-F5344CB8AC3E}">
        <p14:creationId xmlns:p14="http://schemas.microsoft.com/office/powerpoint/2010/main" val="270119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alpha val="78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effectLst>
            <a:softEdge rad="0"/>
          </a:effectLst>
        </p:spPr>
      </p:pic>
      <p:pic>
        <p:nvPicPr>
          <p:cNvPr id="11" name="Graphic 10">
            <a:extLst>
              <a:ext uri="{FF2B5EF4-FFF2-40B4-BE49-F238E27FC236}">
                <a16:creationId xmlns:a16="http://schemas.microsoft.com/office/drawing/2014/main" id="{22977E67-88D4-1444-8E7D-237344636A5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272735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
            <a:ext cx="4871803" cy="6858001"/>
          </a:xfrm>
          <a:prstGeom prst="rect">
            <a:avLst/>
          </a:prstGeom>
          <a:effectLst>
            <a:softEdge rad="0"/>
          </a:effectLst>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11" name="Graphic 10">
            <a:extLst>
              <a:ext uri="{FF2B5EF4-FFF2-40B4-BE49-F238E27FC236}">
                <a16:creationId xmlns:a16="http://schemas.microsoft.com/office/drawing/2014/main" id="{22977E67-88D4-1444-8E7D-237344636A5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2" name="Rectangle 1">
            <a:extLst>
              <a:ext uri="{FF2B5EF4-FFF2-40B4-BE49-F238E27FC236}">
                <a16:creationId xmlns:a16="http://schemas.microsoft.com/office/drawing/2014/main" id="{B8434CF4-F42D-4DFA-9B1D-CED7AD909B40}"/>
              </a:ext>
            </a:extLst>
          </p:cNvPr>
          <p:cNvSpPr/>
          <p:nvPr userDrawn="1"/>
        </p:nvSpPr>
        <p:spPr>
          <a:xfrm>
            <a:off x="2455817" y="-1"/>
            <a:ext cx="9736183" cy="69494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80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7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2013B1-B49D-A542-A4D4-11895E903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E52AC2-B03D-AE40-A31A-B5F93EEFA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D3A7F-5915-1D46-9BC2-D8C087C28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F4572-77DA-414C-98E4-624CEE4532DD}" type="datetimeFigureOut">
              <a:rPr lang="en-US" smtClean="0"/>
              <a:t>2024-06-10</a:t>
            </a:fld>
            <a:endParaRPr lang="en-US"/>
          </a:p>
        </p:txBody>
      </p:sp>
      <p:sp>
        <p:nvSpPr>
          <p:cNvPr id="5" name="Footer Placeholder 4">
            <a:extLst>
              <a:ext uri="{FF2B5EF4-FFF2-40B4-BE49-F238E27FC236}">
                <a16:creationId xmlns:a16="http://schemas.microsoft.com/office/drawing/2014/main" id="{889D063A-67D3-9744-9244-37EF53F9E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760C3C-E5F1-724D-8B94-DF566F8CC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564C1-ED85-FC4A-AC5D-56F28EA76E8D}" type="slidenum">
              <a:rPr lang="en-US" smtClean="0"/>
              <a:t>‹#›</a:t>
            </a:fld>
            <a:endParaRPr lang="en-US"/>
          </a:p>
        </p:txBody>
      </p:sp>
    </p:spTree>
    <p:extLst>
      <p:ext uri="{BB962C8B-B14F-4D97-AF65-F5344CB8AC3E}">
        <p14:creationId xmlns:p14="http://schemas.microsoft.com/office/powerpoint/2010/main" val="3118552995"/>
      </p:ext>
    </p:extLst>
  </p:cSld>
  <p:clrMap bg1="lt1" tx1="dk1" bg2="lt2" tx2="dk2" accent1="accent1" accent2="accent2" accent3="accent3" accent4="accent4" accent5="accent5" accent6="accent6" hlink="hlink" folHlink="folHlink"/>
  <p:sldLayoutIdLst>
    <p:sldLayoutId id="2147483652" r:id="rId1"/>
    <p:sldLayoutId id="2147483713" r:id="rId2"/>
    <p:sldLayoutId id="2147483650" r:id="rId3"/>
    <p:sldLayoutId id="2147483659" r:id="rId4"/>
    <p:sldLayoutId id="2147483653" r:id="rId5"/>
    <p:sldLayoutId id="2147483654" r:id="rId6"/>
    <p:sldLayoutId id="2147483718" r:id="rId7"/>
    <p:sldLayoutId id="2147483720" r:id="rId8"/>
    <p:sldLayoutId id="2147483717" r:id="rId9"/>
    <p:sldLayoutId id="2147483721" r:id="rId10"/>
    <p:sldLayoutId id="2147483719" r:id="rId11"/>
    <p:sldLayoutId id="2147483714" r:id="rId12"/>
    <p:sldLayoutId id="2147483715" r:id="rId13"/>
    <p:sldLayoutId id="214748371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census.gov/acs" TargetMode="External"/><Relationship Id="rId2" Type="http://schemas.openxmlformats.org/officeDocument/2006/relationships/hyperlink" Target="mailto:david.j.kraiker@census.gov" TargetMode="External"/><Relationship Id="rId1" Type="http://schemas.openxmlformats.org/officeDocument/2006/relationships/slideLayout" Target="../slideLayouts/slideLayout2.xml"/><Relationship Id="rId4" Type="http://schemas.openxmlformats.org/officeDocument/2006/relationships/hyperlink" Target="http://www.censusreporter.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527F-51E7-48D8-8B6D-0B9D63F418D2}"/>
              </a:ext>
            </a:extLst>
          </p:cNvPr>
          <p:cNvSpPr txBox="1">
            <a:spLocks/>
          </p:cNvSpPr>
          <p:nvPr/>
        </p:nvSpPr>
        <p:spPr>
          <a:xfrm>
            <a:off x="626351" y="2931694"/>
            <a:ext cx="5612217" cy="2156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00"/>
                </a:solidFill>
                <a:latin typeface="Calibri" panose="020F0502020204030204" pitchFamily="34" charset="0"/>
                <a:cs typeface="Calibri" panose="020F0502020204030204" pitchFamily="34" charset="0"/>
              </a:rPr>
              <a:t>Finding ACS &amp; Decennial Data</a:t>
            </a:r>
          </a:p>
          <a:p>
            <a:endParaRPr lang="en-US" sz="2800" i="1" dirty="0">
              <a:solidFill>
                <a:schemeClr val="bg1"/>
              </a:solidFill>
              <a:latin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cs typeface="Calibri" panose="020F0502020204030204" pitchFamily="34" charset="0"/>
              </a:rPr>
              <a:t>David Kraiker, US Census Bureau</a:t>
            </a:r>
          </a:p>
          <a:p>
            <a:endParaRPr lang="en-US" sz="2800" b="1" dirty="0">
              <a:solidFill>
                <a:schemeClr val="bg1"/>
              </a:solidFill>
              <a:latin typeface="Calibri" panose="020F0502020204030204" pitchFamily="34" charset="0"/>
              <a:cs typeface="Calibri" panose="020F0502020204030204" pitchFamily="34" charset="0"/>
            </a:endParaRPr>
          </a:p>
          <a:p>
            <a:r>
              <a:rPr lang="en-US" sz="2800" i="1" dirty="0">
                <a:solidFill>
                  <a:schemeClr val="bg1"/>
                </a:solidFill>
                <a:latin typeface="+mn-lt"/>
                <a:cs typeface="Calibri" panose="020F0502020204030204" pitchFamily="34" charset="0"/>
              </a:rPr>
              <a:t>Ct Leg Libraries</a:t>
            </a:r>
            <a:endParaRPr lang="en-US" sz="2800" i="1" dirty="0">
              <a:solidFill>
                <a:schemeClr val="bg1"/>
              </a:solidFill>
              <a:latin typeface="Calibri" panose="020F0502020204030204" pitchFamily="34" charset="0"/>
              <a:cs typeface="Calibri" panose="020F0502020204030204" pitchFamily="34" charset="0"/>
            </a:endParaRPr>
          </a:p>
          <a:p>
            <a:r>
              <a:rPr lang="en-US" sz="2800" i="1" dirty="0">
                <a:solidFill>
                  <a:schemeClr val="bg1"/>
                </a:solidFill>
                <a:latin typeface="Calibri" panose="020F0502020204030204" pitchFamily="34" charset="0"/>
                <a:cs typeface="Calibri" panose="020F0502020204030204" pitchFamily="34" charset="0"/>
              </a:rPr>
              <a:t>2024-06-11</a:t>
            </a:r>
          </a:p>
          <a:p>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87078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584371" y="1541082"/>
            <a:ext cx="2150076" cy="151874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10</a:t>
            </a:fld>
            <a:endParaRPr lang="en-US"/>
          </a:p>
        </p:txBody>
      </p:sp>
      <p:sp>
        <p:nvSpPr>
          <p:cNvPr id="13" name="Title 1"/>
          <p:cNvSpPr>
            <a:spLocks noGrp="1"/>
          </p:cNvSpPr>
          <p:nvPr>
            <p:ph type="title" idx="4294967295"/>
          </p:nvPr>
        </p:nvSpPr>
        <p:spPr>
          <a:xfrm>
            <a:off x="-94052" y="1150218"/>
            <a:ext cx="2482542" cy="3574440"/>
          </a:xfrm>
        </p:spPr>
        <p:txBody>
          <a:bodyPr>
            <a:noAutofit/>
          </a:bodyPr>
          <a:lstStyle/>
          <a:p>
            <a:pPr algn="r"/>
            <a:r>
              <a:rPr lang="en-US" sz="3600" b="1" dirty="0">
                <a:solidFill>
                  <a:schemeClr val="bg1"/>
                </a:solidFill>
                <a:latin typeface="+mn-lt"/>
              </a:rPr>
              <a:t>Thresholds for ACS data</a:t>
            </a:r>
          </a:p>
        </p:txBody>
      </p:sp>
      <p:grpSp>
        <p:nvGrpSpPr>
          <p:cNvPr id="5" name="Group 4"/>
          <p:cNvGrpSpPr/>
          <p:nvPr/>
        </p:nvGrpSpPr>
        <p:grpSpPr>
          <a:xfrm>
            <a:off x="2358712" y="1285948"/>
            <a:ext cx="7826862" cy="3319563"/>
            <a:chOff x="2358712" y="1285948"/>
            <a:chExt cx="7826862" cy="3319563"/>
          </a:xfrm>
        </p:grpSpPr>
        <p:sp>
          <p:nvSpPr>
            <p:cNvPr id="6" name="TextBox 5"/>
            <p:cNvSpPr txBox="1"/>
            <p:nvPr/>
          </p:nvSpPr>
          <p:spPr>
            <a:xfrm>
              <a:off x="8356774" y="2782968"/>
              <a:ext cx="1828800" cy="523220"/>
            </a:xfrm>
            <a:prstGeom prst="rect">
              <a:avLst/>
            </a:prstGeom>
            <a:noFill/>
          </p:spPr>
          <p:txBody>
            <a:bodyPr wrap="square" rtlCol="0">
              <a:spAutoFit/>
            </a:bodyPr>
            <a:lstStyle/>
            <a:p>
              <a:r>
                <a:rPr lang="en-US" sz="2800" dirty="0">
                  <a:cs typeface="Rod" panose="02030509050101010101" pitchFamily="49" charset="-79"/>
                </a:rPr>
                <a:t>65,000</a:t>
              </a:r>
            </a:p>
          </p:txBody>
        </p:sp>
        <p:sp>
          <p:nvSpPr>
            <p:cNvPr id="8" name="TextBox 7"/>
            <p:cNvSpPr txBox="1"/>
            <p:nvPr/>
          </p:nvSpPr>
          <p:spPr>
            <a:xfrm>
              <a:off x="3292384" y="3282072"/>
              <a:ext cx="1490793" cy="1323439"/>
            </a:xfrm>
            <a:prstGeom prst="rect">
              <a:avLst/>
            </a:prstGeom>
            <a:noFill/>
          </p:spPr>
          <p:txBody>
            <a:bodyPr wrap="none" rtlCol="0">
              <a:spAutoFit/>
            </a:bodyPr>
            <a:lstStyle/>
            <a:p>
              <a:pPr algn="r"/>
              <a:r>
                <a:rPr lang="en-US" sz="2000" dirty="0">
                  <a:solidFill>
                    <a:srgbClr val="002060"/>
                  </a:solidFill>
                </a:rPr>
                <a:t>Census Tract</a:t>
              </a:r>
            </a:p>
            <a:p>
              <a:pPr algn="r"/>
              <a:r>
                <a:rPr lang="en-US" sz="2000" dirty="0">
                  <a:solidFill>
                    <a:srgbClr val="002060"/>
                  </a:solidFill>
                </a:rPr>
                <a:t>County</a:t>
              </a:r>
            </a:p>
            <a:p>
              <a:pPr algn="r"/>
              <a:r>
                <a:rPr lang="en-US" sz="2000" dirty="0">
                  <a:solidFill>
                    <a:srgbClr val="002060"/>
                  </a:solidFill>
                </a:rPr>
                <a:t>Place/MCD</a:t>
              </a:r>
            </a:p>
            <a:p>
              <a:pPr algn="r"/>
              <a:r>
                <a:rPr lang="en-US" sz="2000" dirty="0">
                  <a:solidFill>
                    <a:srgbClr val="002060"/>
                  </a:solidFill>
                </a:rPr>
                <a:t>ZCTA’s</a:t>
              </a:r>
            </a:p>
          </p:txBody>
        </p:sp>
        <p:sp>
          <p:nvSpPr>
            <p:cNvPr id="9" name="TextBox 8"/>
            <p:cNvSpPr txBox="1"/>
            <p:nvPr/>
          </p:nvSpPr>
          <p:spPr>
            <a:xfrm>
              <a:off x="2358712" y="1285948"/>
              <a:ext cx="2441887" cy="1631216"/>
            </a:xfrm>
            <a:prstGeom prst="rect">
              <a:avLst/>
            </a:prstGeom>
            <a:noFill/>
          </p:spPr>
          <p:txBody>
            <a:bodyPr wrap="none" rtlCol="0">
              <a:spAutoFit/>
            </a:bodyPr>
            <a:lstStyle/>
            <a:p>
              <a:pPr algn="r"/>
              <a:r>
                <a:rPr lang="en-US" sz="2000" dirty="0">
                  <a:solidFill>
                    <a:srgbClr val="002060"/>
                  </a:solidFill>
                </a:rPr>
                <a:t>PUMAs</a:t>
              </a:r>
            </a:p>
            <a:p>
              <a:pPr algn="r"/>
              <a:endParaRPr lang="en-US" sz="2000" dirty="0">
                <a:solidFill>
                  <a:srgbClr val="002060"/>
                </a:solidFill>
              </a:endParaRPr>
            </a:p>
            <a:p>
              <a:pPr algn="r"/>
              <a:r>
                <a:rPr lang="en-US" sz="2000" dirty="0">
                  <a:solidFill>
                    <a:srgbClr val="002060"/>
                  </a:solidFill>
                </a:rPr>
                <a:t>Large Cities</a:t>
              </a:r>
            </a:p>
            <a:p>
              <a:pPr algn="r"/>
              <a:r>
                <a:rPr lang="en-US" sz="2000" dirty="0">
                  <a:solidFill>
                    <a:srgbClr val="002060"/>
                  </a:solidFill>
                </a:rPr>
                <a:t>County</a:t>
              </a:r>
            </a:p>
            <a:p>
              <a:pPr algn="r"/>
              <a:r>
                <a:rPr lang="en-US" sz="2000" dirty="0">
                  <a:solidFill>
                    <a:srgbClr val="002060"/>
                  </a:solidFill>
                </a:rPr>
                <a:t>Congressional District</a:t>
              </a:r>
            </a:p>
          </p:txBody>
        </p:sp>
      </p:grpSp>
      <p:sp>
        <p:nvSpPr>
          <p:cNvPr id="12" name="TextBox 11"/>
          <p:cNvSpPr txBox="1"/>
          <p:nvPr/>
        </p:nvSpPr>
        <p:spPr>
          <a:xfrm>
            <a:off x="5561736" y="2069619"/>
            <a:ext cx="2222853" cy="769441"/>
          </a:xfrm>
          <a:prstGeom prst="rect">
            <a:avLst/>
          </a:prstGeom>
          <a:noFill/>
        </p:spPr>
        <p:txBody>
          <a:bodyPr wrap="none" rtlCol="0">
            <a:spAutoFit/>
          </a:bodyPr>
          <a:lstStyle/>
          <a:p>
            <a:r>
              <a:rPr lang="en-US" sz="2400" dirty="0"/>
              <a:t>ACS 1-year data</a:t>
            </a:r>
          </a:p>
          <a:p>
            <a:pPr algn="ctr"/>
            <a:r>
              <a:rPr lang="en-US" sz="2000" b="1" i="1" dirty="0"/>
              <a:t>(Sept release)</a:t>
            </a:r>
          </a:p>
        </p:txBody>
      </p:sp>
      <p:cxnSp>
        <p:nvCxnSpPr>
          <p:cNvPr id="15" name="Straight Connector 14"/>
          <p:cNvCxnSpPr/>
          <p:nvPr/>
        </p:nvCxnSpPr>
        <p:spPr>
          <a:xfrm flipV="1">
            <a:off x="4781550" y="3052916"/>
            <a:ext cx="3256321" cy="14749"/>
          </a:xfrm>
          <a:prstGeom prst="line">
            <a:avLst/>
          </a:prstGeom>
          <a:ln w="34925"/>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41C30F75-9982-409A-82FC-1394D2C5C238}"/>
              </a:ext>
            </a:extLst>
          </p:cNvPr>
          <p:cNvCxnSpPr/>
          <p:nvPr/>
        </p:nvCxnSpPr>
        <p:spPr>
          <a:xfrm flipV="1">
            <a:off x="4781549" y="1780027"/>
            <a:ext cx="3256321" cy="14749"/>
          </a:xfrm>
          <a:prstGeom prst="line">
            <a:avLst/>
          </a:prstGeom>
          <a:ln w="34925"/>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0E382B10-A9AB-4870-B805-AF02835A76B6}"/>
              </a:ext>
            </a:extLst>
          </p:cNvPr>
          <p:cNvSpPr txBox="1"/>
          <p:nvPr/>
        </p:nvSpPr>
        <p:spPr>
          <a:xfrm>
            <a:off x="8299817" y="1455481"/>
            <a:ext cx="1828800" cy="523220"/>
          </a:xfrm>
          <a:prstGeom prst="rect">
            <a:avLst/>
          </a:prstGeom>
          <a:noFill/>
        </p:spPr>
        <p:txBody>
          <a:bodyPr wrap="square" rtlCol="0">
            <a:spAutoFit/>
          </a:bodyPr>
          <a:lstStyle/>
          <a:p>
            <a:r>
              <a:rPr lang="en-US" sz="2800" dirty="0">
                <a:cs typeface="Rod" panose="02030509050101010101" pitchFamily="49" charset="-79"/>
              </a:rPr>
              <a:t>100,000</a:t>
            </a:r>
          </a:p>
        </p:txBody>
      </p:sp>
    </p:spTree>
    <p:extLst>
      <p:ext uri="{BB962C8B-B14F-4D97-AF65-F5344CB8AC3E}">
        <p14:creationId xmlns:p14="http://schemas.microsoft.com/office/powerpoint/2010/main" val="32865699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22926" y="1541082"/>
            <a:ext cx="2426663" cy="341716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584371" y="1541082"/>
            <a:ext cx="2150076" cy="151874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11</a:t>
            </a:fld>
            <a:endParaRPr lang="en-US"/>
          </a:p>
        </p:txBody>
      </p:sp>
      <p:sp>
        <p:nvSpPr>
          <p:cNvPr id="13" name="Title 1"/>
          <p:cNvSpPr>
            <a:spLocks noGrp="1"/>
          </p:cNvSpPr>
          <p:nvPr>
            <p:ph type="title" idx="4294967295"/>
          </p:nvPr>
        </p:nvSpPr>
        <p:spPr>
          <a:xfrm>
            <a:off x="-94052" y="1150218"/>
            <a:ext cx="2482542" cy="3574440"/>
          </a:xfrm>
        </p:spPr>
        <p:txBody>
          <a:bodyPr>
            <a:noAutofit/>
          </a:bodyPr>
          <a:lstStyle/>
          <a:p>
            <a:pPr algn="r"/>
            <a:r>
              <a:rPr lang="en-US" sz="3600" b="1" dirty="0">
                <a:solidFill>
                  <a:schemeClr val="bg1"/>
                </a:solidFill>
                <a:latin typeface="+mn-lt"/>
              </a:rPr>
              <a:t>Thresholds for ACS data</a:t>
            </a:r>
          </a:p>
        </p:txBody>
      </p:sp>
      <p:grpSp>
        <p:nvGrpSpPr>
          <p:cNvPr id="5" name="Group 4"/>
          <p:cNvGrpSpPr/>
          <p:nvPr/>
        </p:nvGrpSpPr>
        <p:grpSpPr>
          <a:xfrm>
            <a:off x="2358712" y="1285948"/>
            <a:ext cx="7989433" cy="4391702"/>
            <a:chOff x="2358712" y="1285948"/>
            <a:chExt cx="7989433" cy="4391702"/>
          </a:xfrm>
        </p:grpSpPr>
        <p:sp>
          <p:nvSpPr>
            <p:cNvPr id="6" name="TextBox 5"/>
            <p:cNvSpPr txBox="1"/>
            <p:nvPr/>
          </p:nvSpPr>
          <p:spPr>
            <a:xfrm>
              <a:off x="8356774" y="2782968"/>
              <a:ext cx="1828800" cy="523220"/>
            </a:xfrm>
            <a:prstGeom prst="rect">
              <a:avLst/>
            </a:prstGeom>
            <a:noFill/>
          </p:spPr>
          <p:txBody>
            <a:bodyPr wrap="square" rtlCol="0">
              <a:spAutoFit/>
            </a:bodyPr>
            <a:lstStyle/>
            <a:p>
              <a:r>
                <a:rPr lang="en-US" sz="2800" dirty="0">
                  <a:cs typeface="Rod" panose="02030509050101010101" pitchFamily="49" charset="-79"/>
                </a:rPr>
                <a:t>65,000</a:t>
              </a:r>
            </a:p>
          </p:txBody>
        </p:sp>
        <p:sp>
          <p:nvSpPr>
            <p:cNvPr id="7" name="TextBox 6"/>
            <p:cNvSpPr txBox="1"/>
            <p:nvPr/>
          </p:nvSpPr>
          <p:spPr>
            <a:xfrm>
              <a:off x="8376470" y="4435024"/>
              <a:ext cx="1971675" cy="523220"/>
            </a:xfrm>
            <a:prstGeom prst="rect">
              <a:avLst/>
            </a:prstGeom>
            <a:noFill/>
          </p:spPr>
          <p:txBody>
            <a:bodyPr wrap="square" rtlCol="0">
              <a:spAutoFit/>
            </a:bodyPr>
            <a:lstStyle/>
            <a:p>
              <a:r>
                <a:rPr lang="en-US" sz="2800" dirty="0"/>
                <a:t>4,000</a:t>
              </a:r>
            </a:p>
          </p:txBody>
        </p:sp>
        <p:sp>
          <p:nvSpPr>
            <p:cNvPr id="8" name="TextBox 7"/>
            <p:cNvSpPr txBox="1"/>
            <p:nvPr/>
          </p:nvSpPr>
          <p:spPr>
            <a:xfrm>
              <a:off x="3292384" y="3282072"/>
              <a:ext cx="1490793" cy="1323439"/>
            </a:xfrm>
            <a:prstGeom prst="rect">
              <a:avLst/>
            </a:prstGeom>
            <a:noFill/>
          </p:spPr>
          <p:txBody>
            <a:bodyPr wrap="none" rtlCol="0">
              <a:spAutoFit/>
            </a:bodyPr>
            <a:lstStyle/>
            <a:p>
              <a:pPr algn="r"/>
              <a:r>
                <a:rPr lang="en-US" sz="2000" dirty="0">
                  <a:solidFill>
                    <a:srgbClr val="002060"/>
                  </a:solidFill>
                </a:rPr>
                <a:t>Census Tract</a:t>
              </a:r>
            </a:p>
            <a:p>
              <a:pPr algn="r"/>
              <a:r>
                <a:rPr lang="en-US" sz="2000" dirty="0">
                  <a:solidFill>
                    <a:srgbClr val="002060"/>
                  </a:solidFill>
                </a:rPr>
                <a:t>County</a:t>
              </a:r>
            </a:p>
            <a:p>
              <a:pPr algn="r"/>
              <a:r>
                <a:rPr lang="en-US" sz="2000" dirty="0">
                  <a:solidFill>
                    <a:srgbClr val="002060"/>
                  </a:solidFill>
                </a:rPr>
                <a:t>Place/MCD</a:t>
              </a:r>
            </a:p>
            <a:p>
              <a:pPr algn="r"/>
              <a:r>
                <a:rPr lang="en-US" sz="2000" dirty="0">
                  <a:solidFill>
                    <a:srgbClr val="002060"/>
                  </a:solidFill>
                </a:rPr>
                <a:t>ZCTA’s</a:t>
              </a:r>
            </a:p>
          </p:txBody>
        </p:sp>
        <p:sp>
          <p:nvSpPr>
            <p:cNvPr id="9" name="TextBox 8"/>
            <p:cNvSpPr txBox="1"/>
            <p:nvPr/>
          </p:nvSpPr>
          <p:spPr>
            <a:xfrm>
              <a:off x="2358712" y="1285948"/>
              <a:ext cx="2441887" cy="1631216"/>
            </a:xfrm>
            <a:prstGeom prst="rect">
              <a:avLst/>
            </a:prstGeom>
            <a:noFill/>
          </p:spPr>
          <p:txBody>
            <a:bodyPr wrap="none" rtlCol="0">
              <a:spAutoFit/>
            </a:bodyPr>
            <a:lstStyle/>
            <a:p>
              <a:pPr algn="r"/>
              <a:r>
                <a:rPr lang="en-US" sz="2000" dirty="0">
                  <a:solidFill>
                    <a:srgbClr val="002060"/>
                  </a:solidFill>
                </a:rPr>
                <a:t>PUMAs</a:t>
              </a:r>
            </a:p>
            <a:p>
              <a:pPr algn="r"/>
              <a:endParaRPr lang="en-US" sz="2000" dirty="0">
                <a:solidFill>
                  <a:srgbClr val="002060"/>
                </a:solidFill>
              </a:endParaRPr>
            </a:p>
            <a:p>
              <a:pPr algn="r"/>
              <a:r>
                <a:rPr lang="en-US" sz="2000" dirty="0">
                  <a:solidFill>
                    <a:srgbClr val="002060"/>
                  </a:solidFill>
                </a:rPr>
                <a:t>Large Cities</a:t>
              </a:r>
            </a:p>
            <a:p>
              <a:pPr algn="r"/>
              <a:r>
                <a:rPr lang="en-US" sz="2000" dirty="0">
                  <a:solidFill>
                    <a:srgbClr val="002060"/>
                  </a:solidFill>
                </a:rPr>
                <a:t>County</a:t>
              </a:r>
            </a:p>
            <a:p>
              <a:pPr algn="r"/>
              <a:r>
                <a:rPr lang="en-US" sz="2000" dirty="0">
                  <a:solidFill>
                    <a:srgbClr val="002060"/>
                  </a:solidFill>
                </a:rPr>
                <a:t>Congressional District</a:t>
              </a:r>
            </a:p>
          </p:txBody>
        </p:sp>
        <p:sp>
          <p:nvSpPr>
            <p:cNvPr id="10" name="TextBox 9"/>
            <p:cNvSpPr txBox="1"/>
            <p:nvPr/>
          </p:nvSpPr>
          <p:spPr>
            <a:xfrm>
              <a:off x="3961783" y="5277540"/>
              <a:ext cx="4895851" cy="400110"/>
            </a:xfrm>
            <a:prstGeom prst="rect">
              <a:avLst/>
            </a:prstGeom>
            <a:noFill/>
          </p:spPr>
          <p:txBody>
            <a:bodyPr wrap="square" rtlCol="0">
              <a:spAutoFit/>
            </a:bodyPr>
            <a:lstStyle/>
            <a:p>
              <a:pPr algn="r"/>
              <a:r>
                <a:rPr lang="en-US" sz="2000" dirty="0">
                  <a:solidFill>
                    <a:srgbClr val="C00000"/>
                  </a:solidFill>
                </a:rPr>
                <a:t>Other geographies available – large MOE’s</a:t>
              </a:r>
            </a:p>
          </p:txBody>
        </p:sp>
      </p:grpSp>
      <p:sp>
        <p:nvSpPr>
          <p:cNvPr id="11" name="TextBox 10"/>
          <p:cNvSpPr txBox="1"/>
          <p:nvPr/>
        </p:nvSpPr>
        <p:spPr>
          <a:xfrm>
            <a:off x="5584371" y="3654033"/>
            <a:ext cx="2150076" cy="769441"/>
          </a:xfrm>
          <a:prstGeom prst="rect">
            <a:avLst/>
          </a:prstGeom>
          <a:noFill/>
        </p:spPr>
        <p:txBody>
          <a:bodyPr wrap="none" rtlCol="0">
            <a:spAutoFit/>
          </a:bodyPr>
          <a:lstStyle/>
          <a:p>
            <a:r>
              <a:rPr lang="en-US" sz="2400" dirty="0"/>
              <a:t>ACS 5-year data</a:t>
            </a:r>
          </a:p>
          <a:p>
            <a:pPr algn="ctr"/>
            <a:r>
              <a:rPr lang="en-US" sz="2000" b="1" i="1" dirty="0"/>
              <a:t>(Dec release)</a:t>
            </a:r>
          </a:p>
        </p:txBody>
      </p:sp>
      <p:sp>
        <p:nvSpPr>
          <p:cNvPr id="12" name="TextBox 11"/>
          <p:cNvSpPr txBox="1"/>
          <p:nvPr/>
        </p:nvSpPr>
        <p:spPr>
          <a:xfrm>
            <a:off x="5561736" y="2069619"/>
            <a:ext cx="2222853" cy="769441"/>
          </a:xfrm>
          <a:prstGeom prst="rect">
            <a:avLst/>
          </a:prstGeom>
          <a:noFill/>
        </p:spPr>
        <p:txBody>
          <a:bodyPr wrap="none" rtlCol="0">
            <a:spAutoFit/>
          </a:bodyPr>
          <a:lstStyle/>
          <a:p>
            <a:r>
              <a:rPr lang="en-US" sz="2400" dirty="0"/>
              <a:t>ACS 1-year data</a:t>
            </a:r>
          </a:p>
          <a:p>
            <a:pPr algn="ctr"/>
            <a:r>
              <a:rPr lang="en-US" sz="2000" b="1" i="1" dirty="0"/>
              <a:t>(Sept release)</a:t>
            </a:r>
          </a:p>
        </p:txBody>
      </p:sp>
      <p:cxnSp>
        <p:nvCxnSpPr>
          <p:cNvPr id="15" name="Straight Connector 14"/>
          <p:cNvCxnSpPr/>
          <p:nvPr/>
        </p:nvCxnSpPr>
        <p:spPr>
          <a:xfrm flipV="1">
            <a:off x="4781550" y="3052916"/>
            <a:ext cx="3256321" cy="14749"/>
          </a:xfrm>
          <a:prstGeom prst="line">
            <a:avLst/>
          </a:prstGeom>
          <a:ln w="34925"/>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4800599" y="4709909"/>
            <a:ext cx="3256321" cy="14749"/>
          </a:xfrm>
          <a:prstGeom prst="line">
            <a:avLst/>
          </a:prstGeom>
          <a:ln w="34925"/>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41C30F75-9982-409A-82FC-1394D2C5C238}"/>
              </a:ext>
            </a:extLst>
          </p:cNvPr>
          <p:cNvCxnSpPr/>
          <p:nvPr/>
        </p:nvCxnSpPr>
        <p:spPr>
          <a:xfrm flipV="1">
            <a:off x="4781549" y="1780027"/>
            <a:ext cx="3256321" cy="14749"/>
          </a:xfrm>
          <a:prstGeom prst="line">
            <a:avLst/>
          </a:prstGeom>
          <a:ln w="34925"/>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0E382B10-A9AB-4870-B805-AF02835A76B6}"/>
              </a:ext>
            </a:extLst>
          </p:cNvPr>
          <p:cNvSpPr txBox="1"/>
          <p:nvPr/>
        </p:nvSpPr>
        <p:spPr>
          <a:xfrm>
            <a:off x="8299817" y="1455481"/>
            <a:ext cx="1828800" cy="523220"/>
          </a:xfrm>
          <a:prstGeom prst="rect">
            <a:avLst/>
          </a:prstGeom>
          <a:noFill/>
        </p:spPr>
        <p:txBody>
          <a:bodyPr wrap="square" rtlCol="0">
            <a:spAutoFit/>
          </a:bodyPr>
          <a:lstStyle/>
          <a:p>
            <a:r>
              <a:rPr lang="en-US" sz="2800" dirty="0">
                <a:cs typeface="Rod" panose="02030509050101010101" pitchFamily="49" charset="-79"/>
              </a:rPr>
              <a:t>100,000</a:t>
            </a:r>
          </a:p>
        </p:txBody>
      </p:sp>
    </p:spTree>
    <p:extLst>
      <p:ext uri="{BB962C8B-B14F-4D97-AF65-F5344CB8AC3E}">
        <p14:creationId xmlns:p14="http://schemas.microsoft.com/office/powerpoint/2010/main" val="31410318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B45C79-F2AF-4A57-8095-F4219BB35042}" type="slidenum">
              <a:rPr lang="en-US" smtClean="0"/>
              <a:t>12</a:t>
            </a:fld>
            <a:endParaRPr lang="en-US"/>
          </a:p>
        </p:txBody>
      </p:sp>
      <p:sp>
        <p:nvSpPr>
          <p:cNvPr id="2" name="Content Placeholder 2">
            <a:extLst>
              <a:ext uri="{FF2B5EF4-FFF2-40B4-BE49-F238E27FC236}">
                <a16:creationId xmlns:a16="http://schemas.microsoft.com/office/drawing/2014/main" id="{899F8382-1FA4-4BB8-8CD6-929E94837C04}"/>
              </a:ext>
            </a:extLst>
          </p:cNvPr>
          <p:cNvSpPr>
            <a:spLocks noGrp="1"/>
          </p:cNvSpPr>
          <p:nvPr>
            <p:ph idx="4294967295"/>
          </p:nvPr>
        </p:nvSpPr>
        <p:spPr>
          <a:xfrm>
            <a:off x="344556" y="1884225"/>
            <a:ext cx="4838700" cy="5222875"/>
          </a:xfrm>
        </p:spPr>
        <p:txBody>
          <a:bodyPr>
            <a:normAutofit/>
          </a:bodyPr>
          <a:lstStyle/>
          <a:p>
            <a:r>
              <a:rPr lang="en-US" sz="2400" dirty="0">
                <a:solidFill>
                  <a:schemeClr val="bg1"/>
                </a:solidFill>
              </a:rPr>
              <a:t>Useful for NYC</a:t>
            </a:r>
          </a:p>
          <a:p>
            <a:r>
              <a:rPr lang="en-US" sz="2400" dirty="0">
                <a:solidFill>
                  <a:schemeClr val="bg1"/>
                </a:solidFill>
              </a:rPr>
              <a:t>Defined for the tabulation and dissemination of granular (micro) data</a:t>
            </a:r>
          </a:p>
          <a:p>
            <a:r>
              <a:rPr lang="en-US" sz="2400" dirty="0">
                <a:solidFill>
                  <a:schemeClr val="bg1"/>
                </a:solidFill>
              </a:rPr>
              <a:t>State Data Centers may delineate </a:t>
            </a:r>
          </a:p>
          <a:p>
            <a:r>
              <a:rPr lang="en-US" sz="2400" dirty="0">
                <a:solidFill>
                  <a:schemeClr val="bg1"/>
                </a:solidFill>
              </a:rPr>
              <a:t>Threshold of 100,000</a:t>
            </a:r>
          </a:p>
          <a:p>
            <a:r>
              <a:rPr lang="en-US" sz="2400" dirty="0">
                <a:solidFill>
                  <a:schemeClr val="bg1"/>
                </a:solidFill>
              </a:rPr>
              <a:t>Named &amp; Numbered Areas</a:t>
            </a:r>
          </a:p>
        </p:txBody>
      </p:sp>
      <p:sp>
        <p:nvSpPr>
          <p:cNvPr id="5" name="Footer Placeholder 4"/>
          <p:cNvSpPr>
            <a:spLocks noGrp="1"/>
          </p:cNvSpPr>
          <p:nvPr>
            <p:ph type="ftr" sz="quarter" idx="4294967295"/>
          </p:nvPr>
        </p:nvSpPr>
        <p:spPr>
          <a:xfrm>
            <a:off x="0" y="6356350"/>
            <a:ext cx="4114800" cy="365125"/>
          </a:xfrm>
        </p:spPr>
        <p:txBody>
          <a:bodyPr/>
          <a:lstStyle/>
          <a:p>
            <a:r>
              <a:rPr lang="en-US"/>
              <a:t>FOR PUBLIC RELEASE</a:t>
            </a:r>
          </a:p>
        </p:txBody>
      </p:sp>
      <p:pic>
        <p:nvPicPr>
          <p:cNvPr id="7" name="Picture 6">
            <a:extLst>
              <a:ext uri="{FF2B5EF4-FFF2-40B4-BE49-F238E27FC236}">
                <a16:creationId xmlns:a16="http://schemas.microsoft.com/office/drawing/2014/main" id="{36F27792-FF13-45B8-9816-ED6746298586}"/>
              </a:ext>
            </a:extLst>
          </p:cNvPr>
          <p:cNvPicPr>
            <a:picLocks noChangeAspect="1"/>
          </p:cNvPicPr>
          <p:nvPr/>
        </p:nvPicPr>
        <p:blipFill>
          <a:blip r:embed="rId3"/>
          <a:stretch>
            <a:fillRect/>
          </a:stretch>
        </p:blipFill>
        <p:spPr>
          <a:xfrm>
            <a:off x="5070266" y="44146"/>
            <a:ext cx="7121734" cy="6769707"/>
          </a:xfrm>
          <a:prstGeom prst="rect">
            <a:avLst/>
          </a:prstGeom>
        </p:spPr>
      </p:pic>
      <p:sp>
        <p:nvSpPr>
          <p:cNvPr id="8" name="Rectangle 7">
            <a:extLst>
              <a:ext uri="{FF2B5EF4-FFF2-40B4-BE49-F238E27FC236}">
                <a16:creationId xmlns:a16="http://schemas.microsoft.com/office/drawing/2014/main" id="{87106C31-38EA-4835-9348-9701ED2220AA}"/>
              </a:ext>
            </a:extLst>
          </p:cNvPr>
          <p:cNvSpPr/>
          <p:nvPr/>
        </p:nvSpPr>
        <p:spPr>
          <a:xfrm>
            <a:off x="231058" y="217778"/>
            <a:ext cx="4680155" cy="1200329"/>
          </a:xfrm>
          <a:prstGeom prst="rect">
            <a:avLst/>
          </a:prstGeom>
        </p:spPr>
        <p:txBody>
          <a:bodyPr wrap="square">
            <a:spAutoFit/>
          </a:bodyPr>
          <a:lstStyle/>
          <a:p>
            <a:r>
              <a:rPr lang="en-US" sz="3600" b="1" dirty="0">
                <a:solidFill>
                  <a:schemeClr val="bg1"/>
                </a:solidFill>
              </a:rPr>
              <a:t>Public-Use Microdata Areas (PUMAs)</a:t>
            </a:r>
          </a:p>
        </p:txBody>
      </p:sp>
    </p:spTree>
    <p:extLst>
      <p:ext uri="{BB962C8B-B14F-4D97-AF65-F5344CB8AC3E}">
        <p14:creationId xmlns:p14="http://schemas.microsoft.com/office/powerpoint/2010/main" val="161177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98145" y="5696706"/>
            <a:ext cx="1425039" cy="463137"/>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Block*</a:t>
            </a:r>
          </a:p>
        </p:txBody>
      </p:sp>
      <p:sp>
        <p:nvSpPr>
          <p:cNvPr id="8" name="Rounded Rectangle 7"/>
          <p:cNvSpPr/>
          <p:nvPr/>
        </p:nvSpPr>
        <p:spPr>
          <a:xfrm>
            <a:off x="5685329" y="4987287"/>
            <a:ext cx="1650670" cy="463137"/>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Block Group</a:t>
            </a:r>
          </a:p>
        </p:txBody>
      </p:sp>
      <p:sp>
        <p:nvSpPr>
          <p:cNvPr id="9" name="Rounded Rectangle 8"/>
          <p:cNvSpPr/>
          <p:nvPr/>
        </p:nvSpPr>
        <p:spPr>
          <a:xfrm>
            <a:off x="5798145" y="4161256"/>
            <a:ext cx="1425039" cy="463137"/>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Tract</a:t>
            </a:r>
          </a:p>
        </p:txBody>
      </p:sp>
      <p:sp>
        <p:nvSpPr>
          <p:cNvPr id="12" name="Rounded Rectangle 11"/>
          <p:cNvSpPr/>
          <p:nvPr/>
        </p:nvSpPr>
        <p:spPr>
          <a:xfrm>
            <a:off x="5798147" y="911423"/>
            <a:ext cx="1425039" cy="463137"/>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Nation </a:t>
            </a:r>
          </a:p>
        </p:txBody>
      </p:sp>
      <p:sp>
        <p:nvSpPr>
          <p:cNvPr id="14" name="Rounded Rectangle 13"/>
          <p:cNvSpPr/>
          <p:nvPr/>
        </p:nvSpPr>
        <p:spPr>
          <a:xfrm>
            <a:off x="3494480" y="4875939"/>
            <a:ext cx="1690746" cy="994774"/>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County Subdivision</a:t>
            </a:r>
          </a:p>
          <a:p>
            <a:pPr algn="ctr"/>
            <a:r>
              <a:rPr lang="en-US" sz="2000" dirty="0">
                <a:solidFill>
                  <a:schemeClr val="tx1"/>
                </a:solidFill>
              </a:rPr>
              <a:t>(MCD/CCD)</a:t>
            </a:r>
          </a:p>
        </p:txBody>
      </p:sp>
      <p:sp>
        <p:nvSpPr>
          <p:cNvPr id="15" name="Rounded Rectangle 14"/>
          <p:cNvSpPr/>
          <p:nvPr/>
        </p:nvSpPr>
        <p:spPr>
          <a:xfrm>
            <a:off x="2728024" y="3788059"/>
            <a:ext cx="1425039" cy="600705"/>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Voting District</a:t>
            </a:r>
          </a:p>
        </p:txBody>
      </p:sp>
      <p:sp>
        <p:nvSpPr>
          <p:cNvPr id="17" name="Rounded Rectangle 16"/>
          <p:cNvSpPr/>
          <p:nvPr/>
        </p:nvSpPr>
        <p:spPr>
          <a:xfrm>
            <a:off x="5798146" y="1852023"/>
            <a:ext cx="1425039" cy="463137"/>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State                                           </a:t>
            </a:r>
          </a:p>
        </p:txBody>
      </p:sp>
      <p:sp>
        <p:nvSpPr>
          <p:cNvPr id="19" name="Rounded Rectangle 18"/>
          <p:cNvSpPr/>
          <p:nvPr/>
        </p:nvSpPr>
        <p:spPr>
          <a:xfrm>
            <a:off x="5799329" y="2886514"/>
            <a:ext cx="1425039" cy="463137"/>
          </a:xfrm>
          <a:prstGeom prst="roundRect">
            <a:avLst/>
          </a:prstGeom>
          <a:solidFill>
            <a:schemeClr val="accent4">
              <a:lumMod val="60000"/>
              <a:lumOff val="40000"/>
            </a:schemeClr>
          </a:solidFill>
          <a:ln w="19050">
            <a:solidFill>
              <a:srgbClr val="20549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County               </a:t>
            </a:r>
          </a:p>
        </p:txBody>
      </p:sp>
      <p:sp>
        <p:nvSpPr>
          <p:cNvPr id="16" name="Rounded Rectangle 15"/>
          <p:cNvSpPr/>
          <p:nvPr/>
        </p:nvSpPr>
        <p:spPr>
          <a:xfrm>
            <a:off x="9066562" y="4149717"/>
            <a:ext cx="1734787" cy="609113"/>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Places</a:t>
            </a:r>
          </a:p>
          <a:p>
            <a:pPr algn="ctr"/>
            <a:r>
              <a:rPr lang="en-US" sz="2000" dirty="0">
                <a:solidFill>
                  <a:schemeClr val="tx1"/>
                </a:solidFill>
              </a:rPr>
              <a:t>(Inc. &amp; CDP)</a:t>
            </a:r>
          </a:p>
        </p:txBody>
      </p:sp>
      <p:cxnSp>
        <p:nvCxnSpPr>
          <p:cNvPr id="4" name="Straight Connector 3"/>
          <p:cNvCxnSpPr>
            <a:stCxn id="14" idx="0"/>
            <a:endCxn id="19" idx="1"/>
          </p:cNvCxnSpPr>
          <p:nvPr/>
        </p:nvCxnSpPr>
        <p:spPr>
          <a:xfrm flipV="1">
            <a:off x="4339853" y="3118083"/>
            <a:ext cx="1459476" cy="1757856"/>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cxnSp>
        <p:nvCxnSpPr>
          <p:cNvPr id="30" name="Straight Connector 29"/>
          <p:cNvCxnSpPr>
            <a:stCxn id="16" idx="1"/>
            <a:endCxn id="17" idx="3"/>
          </p:cNvCxnSpPr>
          <p:nvPr/>
        </p:nvCxnSpPr>
        <p:spPr>
          <a:xfrm flipH="1" flipV="1">
            <a:off x="7223185" y="2083592"/>
            <a:ext cx="1843377" cy="2370682"/>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cxnSp>
        <p:nvCxnSpPr>
          <p:cNvPr id="34" name="Straight Connector 33"/>
          <p:cNvCxnSpPr>
            <a:stCxn id="9" idx="0"/>
            <a:endCxn id="19" idx="2"/>
          </p:cNvCxnSpPr>
          <p:nvPr/>
        </p:nvCxnSpPr>
        <p:spPr>
          <a:xfrm flipV="1">
            <a:off x="6510665" y="3349651"/>
            <a:ext cx="1184" cy="811605"/>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sp>
        <p:nvSpPr>
          <p:cNvPr id="38" name="Rounded Rectangle 37"/>
          <p:cNvSpPr/>
          <p:nvPr/>
        </p:nvSpPr>
        <p:spPr>
          <a:xfrm>
            <a:off x="9109298" y="3526996"/>
            <a:ext cx="1981695" cy="422067"/>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State Leg. Dist.</a:t>
            </a:r>
          </a:p>
        </p:txBody>
      </p:sp>
      <p:cxnSp>
        <p:nvCxnSpPr>
          <p:cNvPr id="39" name="Straight Connector 38"/>
          <p:cNvCxnSpPr>
            <a:stCxn id="38" idx="1"/>
            <a:endCxn id="17" idx="3"/>
          </p:cNvCxnSpPr>
          <p:nvPr/>
        </p:nvCxnSpPr>
        <p:spPr>
          <a:xfrm flipH="1" flipV="1">
            <a:off x="7223185" y="2083592"/>
            <a:ext cx="1886113" cy="1654438"/>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cxnSp>
        <p:nvCxnSpPr>
          <p:cNvPr id="41" name="Straight Connector 40"/>
          <p:cNvCxnSpPr>
            <a:stCxn id="15" idx="3"/>
            <a:endCxn id="19" idx="1"/>
          </p:cNvCxnSpPr>
          <p:nvPr/>
        </p:nvCxnSpPr>
        <p:spPr>
          <a:xfrm flipV="1">
            <a:off x="4153063" y="3118083"/>
            <a:ext cx="1646266" cy="970329"/>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sp>
        <p:nvSpPr>
          <p:cNvPr id="61" name="Rounded Rectangle 60"/>
          <p:cNvSpPr/>
          <p:nvPr/>
        </p:nvSpPr>
        <p:spPr>
          <a:xfrm>
            <a:off x="9088509" y="2927114"/>
            <a:ext cx="2470068" cy="422067"/>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Urban Growth Area</a:t>
            </a:r>
          </a:p>
        </p:txBody>
      </p:sp>
      <p:cxnSp>
        <p:nvCxnSpPr>
          <p:cNvPr id="62" name="Straight Connector 61"/>
          <p:cNvCxnSpPr>
            <a:stCxn id="61" idx="1"/>
            <a:endCxn id="17" idx="3"/>
          </p:cNvCxnSpPr>
          <p:nvPr/>
        </p:nvCxnSpPr>
        <p:spPr>
          <a:xfrm flipH="1" flipV="1">
            <a:off x="7223185" y="2083592"/>
            <a:ext cx="1865324" cy="1054556"/>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grpSp>
        <p:nvGrpSpPr>
          <p:cNvPr id="69" name="Group 68">
            <a:extLst>
              <a:ext uri="{FF2B5EF4-FFF2-40B4-BE49-F238E27FC236}">
                <a16:creationId xmlns:a16="http://schemas.microsoft.com/office/drawing/2014/main" id="{8D82B48A-4883-4E13-A825-0A7C140718F7}"/>
              </a:ext>
            </a:extLst>
          </p:cNvPr>
          <p:cNvGrpSpPr/>
          <p:nvPr/>
        </p:nvGrpSpPr>
        <p:grpSpPr>
          <a:xfrm>
            <a:off x="2634001" y="2083592"/>
            <a:ext cx="3877848" cy="1354077"/>
            <a:chOff x="2634001" y="2083592"/>
            <a:chExt cx="3877848" cy="1354077"/>
          </a:xfrm>
        </p:grpSpPr>
        <p:sp>
          <p:nvSpPr>
            <p:cNvPr id="64" name="Rounded Rectangle 63"/>
            <p:cNvSpPr/>
            <p:nvPr/>
          </p:nvSpPr>
          <p:spPr>
            <a:xfrm>
              <a:off x="2634001" y="3037635"/>
              <a:ext cx="1791938" cy="400034"/>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School District</a:t>
              </a:r>
            </a:p>
          </p:txBody>
        </p:sp>
        <p:sp>
          <p:nvSpPr>
            <p:cNvPr id="65" name="Rounded Rectangle 64"/>
            <p:cNvSpPr/>
            <p:nvPr/>
          </p:nvSpPr>
          <p:spPr>
            <a:xfrm>
              <a:off x="2647199" y="2387546"/>
              <a:ext cx="1458936" cy="400034"/>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Congr</a:t>
              </a:r>
              <a:r>
                <a:rPr lang="en-US" sz="2000" dirty="0">
                  <a:solidFill>
                    <a:schemeClr val="tx1"/>
                  </a:solidFill>
                </a:rPr>
                <a:t>. Dist.</a:t>
              </a:r>
            </a:p>
          </p:txBody>
        </p:sp>
        <p:cxnSp>
          <p:nvCxnSpPr>
            <p:cNvPr id="66" name="Straight Connector 65"/>
            <p:cNvCxnSpPr>
              <a:stCxn id="64" idx="3"/>
              <a:endCxn id="17" idx="1"/>
            </p:cNvCxnSpPr>
            <p:nvPr/>
          </p:nvCxnSpPr>
          <p:spPr>
            <a:xfrm flipV="1">
              <a:off x="4425939" y="2083592"/>
              <a:ext cx="1372207" cy="1154060"/>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cxnSp>
          <p:nvCxnSpPr>
            <p:cNvPr id="68" name="Straight Connector 67"/>
            <p:cNvCxnSpPr>
              <a:stCxn id="65" idx="3"/>
              <a:endCxn id="17" idx="1"/>
            </p:cNvCxnSpPr>
            <p:nvPr/>
          </p:nvCxnSpPr>
          <p:spPr>
            <a:xfrm flipV="1">
              <a:off x="4106135" y="2083592"/>
              <a:ext cx="1692011" cy="503971"/>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cxnSp>
          <p:nvCxnSpPr>
            <p:cNvPr id="73" name="Straight Connector 72"/>
            <p:cNvCxnSpPr>
              <a:stCxn id="19" idx="0"/>
              <a:endCxn id="17" idx="2"/>
            </p:cNvCxnSpPr>
            <p:nvPr/>
          </p:nvCxnSpPr>
          <p:spPr>
            <a:xfrm flipH="1" flipV="1">
              <a:off x="6510666" y="2315160"/>
              <a:ext cx="1183" cy="571354"/>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grpSp>
      <p:cxnSp>
        <p:nvCxnSpPr>
          <p:cNvPr id="74" name="Straight Connector 73"/>
          <p:cNvCxnSpPr>
            <a:stCxn id="17" idx="0"/>
            <a:endCxn id="12" idx="2"/>
          </p:cNvCxnSpPr>
          <p:nvPr/>
        </p:nvCxnSpPr>
        <p:spPr>
          <a:xfrm flipV="1">
            <a:off x="6510666" y="1374560"/>
            <a:ext cx="1" cy="477463"/>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sp>
        <p:nvSpPr>
          <p:cNvPr id="80" name="Rounded Rectangle 79"/>
          <p:cNvSpPr/>
          <p:nvPr/>
        </p:nvSpPr>
        <p:spPr>
          <a:xfrm>
            <a:off x="2666920" y="1437105"/>
            <a:ext cx="1458936" cy="400034"/>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ZCTA</a:t>
            </a:r>
          </a:p>
        </p:txBody>
      </p:sp>
      <p:sp>
        <p:nvSpPr>
          <p:cNvPr id="81" name="Rounded Rectangle 80"/>
          <p:cNvSpPr/>
          <p:nvPr/>
        </p:nvSpPr>
        <p:spPr>
          <a:xfrm>
            <a:off x="9323119" y="1358140"/>
            <a:ext cx="1549487" cy="400034"/>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Urban Areas</a:t>
            </a:r>
          </a:p>
        </p:txBody>
      </p:sp>
      <p:cxnSp>
        <p:nvCxnSpPr>
          <p:cNvPr id="96" name="Straight Connector 95"/>
          <p:cNvCxnSpPr>
            <a:stCxn id="80" idx="3"/>
            <a:endCxn id="12" idx="1"/>
          </p:cNvCxnSpPr>
          <p:nvPr/>
        </p:nvCxnSpPr>
        <p:spPr>
          <a:xfrm flipV="1">
            <a:off x="4125856" y="1142992"/>
            <a:ext cx="1672291" cy="494130"/>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cxnSp>
        <p:nvCxnSpPr>
          <p:cNvPr id="99" name="Straight Connector 98"/>
          <p:cNvCxnSpPr>
            <a:stCxn id="12" idx="3"/>
            <a:endCxn id="81" idx="1"/>
          </p:cNvCxnSpPr>
          <p:nvPr/>
        </p:nvCxnSpPr>
        <p:spPr>
          <a:xfrm>
            <a:off x="7223186" y="1142992"/>
            <a:ext cx="2099933" cy="415165"/>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cxnSp>
        <p:nvCxnSpPr>
          <p:cNvPr id="35" name="Straight Connector 34"/>
          <p:cNvCxnSpPr>
            <a:stCxn id="8" idx="0"/>
            <a:endCxn id="9" idx="2"/>
          </p:cNvCxnSpPr>
          <p:nvPr/>
        </p:nvCxnSpPr>
        <p:spPr>
          <a:xfrm flipV="1">
            <a:off x="6510664" y="4624393"/>
            <a:ext cx="1" cy="362894"/>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cxnSp>
        <p:nvCxnSpPr>
          <p:cNvPr id="37" name="Straight Connector 36"/>
          <p:cNvCxnSpPr>
            <a:stCxn id="2" idx="0"/>
            <a:endCxn id="8" idx="2"/>
          </p:cNvCxnSpPr>
          <p:nvPr/>
        </p:nvCxnSpPr>
        <p:spPr>
          <a:xfrm flipH="1" flipV="1">
            <a:off x="6510664" y="5450424"/>
            <a:ext cx="1" cy="246282"/>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sp>
        <p:nvSpPr>
          <p:cNvPr id="40" name="Rounded Rectangle 39"/>
          <p:cNvSpPr/>
          <p:nvPr/>
        </p:nvSpPr>
        <p:spPr>
          <a:xfrm>
            <a:off x="9109298" y="168072"/>
            <a:ext cx="2517561" cy="863494"/>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American Indian Areas/Alaska Native Areas/Hawaiian</a:t>
            </a:r>
          </a:p>
        </p:txBody>
      </p:sp>
      <p:sp>
        <p:nvSpPr>
          <p:cNvPr id="43" name="Rounded Rectangle 42"/>
          <p:cNvSpPr/>
          <p:nvPr/>
        </p:nvSpPr>
        <p:spPr>
          <a:xfrm>
            <a:off x="9086098" y="1883553"/>
            <a:ext cx="2654387" cy="561514"/>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Metro- &amp; Micropolitan Areas</a:t>
            </a:r>
          </a:p>
        </p:txBody>
      </p:sp>
      <p:cxnSp>
        <p:nvCxnSpPr>
          <p:cNvPr id="46" name="Straight Connector 45"/>
          <p:cNvCxnSpPr>
            <a:stCxn id="12" idx="3"/>
            <a:endCxn id="43" idx="1"/>
          </p:cNvCxnSpPr>
          <p:nvPr/>
        </p:nvCxnSpPr>
        <p:spPr>
          <a:xfrm>
            <a:off x="7223186" y="1142992"/>
            <a:ext cx="1862912" cy="1021318"/>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cxnSp>
        <p:nvCxnSpPr>
          <p:cNvPr id="49" name="Straight Connector 48"/>
          <p:cNvCxnSpPr>
            <a:stCxn id="12" idx="3"/>
            <a:endCxn id="40" idx="1"/>
          </p:cNvCxnSpPr>
          <p:nvPr/>
        </p:nvCxnSpPr>
        <p:spPr>
          <a:xfrm flipV="1">
            <a:off x="7223186" y="599819"/>
            <a:ext cx="1886112" cy="543173"/>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sp>
        <p:nvSpPr>
          <p:cNvPr id="56" name="Rounded Rectangle 55"/>
          <p:cNvSpPr/>
          <p:nvPr/>
        </p:nvSpPr>
        <p:spPr>
          <a:xfrm>
            <a:off x="9037523" y="5329037"/>
            <a:ext cx="2447481" cy="609113"/>
          </a:xfrm>
          <a:prstGeom prst="roundRect">
            <a:avLst/>
          </a:prstGeom>
          <a:solidFill>
            <a:schemeClr val="accent4">
              <a:lumMod val="60000"/>
              <a:lumOff val="40000"/>
            </a:schemeClr>
          </a:solidFill>
          <a:ln w="19050">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Public Use Micro-data Areas (PUMA)</a:t>
            </a:r>
          </a:p>
        </p:txBody>
      </p:sp>
      <p:cxnSp>
        <p:nvCxnSpPr>
          <p:cNvPr id="58" name="Straight Connector 57"/>
          <p:cNvCxnSpPr>
            <a:stCxn id="56" idx="1"/>
            <a:endCxn id="17" idx="3"/>
          </p:cNvCxnSpPr>
          <p:nvPr/>
        </p:nvCxnSpPr>
        <p:spPr>
          <a:xfrm flipH="1" flipV="1">
            <a:off x="7223185" y="2083592"/>
            <a:ext cx="1814338" cy="3550002"/>
          </a:xfrm>
          <a:prstGeom prst="line">
            <a:avLst/>
          </a:prstGeom>
          <a:ln>
            <a:solidFill>
              <a:srgbClr val="205493"/>
            </a:solidFill>
          </a:ln>
        </p:spPr>
        <p:style>
          <a:lnRef idx="3">
            <a:schemeClr val="accent4"/>
          </a:lnRef>
          <a:fillRef idx="0">
            <a:schemeClr val="accent4"/>
          </a:fillRef>
          <a:effectRef idx="2">
            <a:schemeClr val="accent4"/>
          </a:effectRef>
          <a:fontRef idx="minor">
            <a:schemeClr val="tx1"/>
          </a:fontRef>
        </p:style>
      </p:cxnSp>
      <p:sp>
        <p:nvSpPr>
          <p:cNvPr id="3" name="TextBox 2"/>
          <p:cNvSpPr txBox="1"/>
          <p:nvPr/>
        </p:nvSpPr>
        <p:spPr>
          <a:xfrm>
            <a:off x="65388" y="957992"/>
            <a:ext cx="2308950" cy="3600986"/>
          </a:xfrm>
          <a:prstGeom prst="rect">
            <a:avLst/>
          </a:prstGeom>
          <a:noFill/>
        </p:spPr>
        <p:txBody>
          <a:bodyPr wrap="square" rtlCol="0">
            <a:spAutoFit/>
          </a:bodyPr>
          <a:lstStyle/>
          <a:p>
            <a:pPr algn="r"/>
            <a:r>
              <a:rPr lang="en-US" sz="3600" b="1" dirty="0">
                <a:solidFill>
                  <a:schemeClr val="bg1"/>
                </a:solidFill>
              </a:rPr>
              <a:t>Geography Hierarchy</a:t>
            </a:r>
          </a:p>
          <a:p>
            <a:pPr algn="r"/>
            <a:endParaRPr lang="en-US" sz="3600" b="1" dirty="0">
              <a:solidFill>
                <a:schemeClr val="bg1"/>
              </a:solidFill>
            </a:endParaRPr>
          </a:p>
          <a:p>
            <a:pPr algn="r"/>
            <a:r>
              <a:rPr lang="en-US" sz="2400" i="1" dirty="0">
                <a:solidFill>
                  <a:schemeClr val="bg1"/>
                </a:solidFill>
              </a:rPr>
              <a:t>Define your unit of analysis.</a:t>
            </a:r>
          </a:p>
          <a:p>
            <a:pPr algn="r"/>
            <a:endParaRPr lang="en-US" sz="2400" i="1" dirty="0">
              <a:solidFill>
                <a:schemeClr val="bg1"/>
              </a:solidFill>
            </a:endParaRPr>
          </a:p>
          <a:p>
            <a:pPr algn="r"/>
            <a:r>
              <a:rPr lang="en-US" sz="2400" i="1" dirty="0">
                <a:solidFill>
                  <a:schemeClr val="bg1"/>
                </a:solidFill>
              </a:rPr>
              <a:t>Work through the chain.</a:t>
            </a:r>
          </a:p>
        </p:txBody>
      </p:sp>
      <p:sp>
        <p:nvSpPr>
          <p:cNvPr id="5" name="TextBox 4"/>
          <p:cNvSpPr txBox="1"/>
          <p:nvPr/>
        </p:nvSpPr>
        <p:spPr>
          <a:xfrm>
            <a:off x="2553670" y="6184000"/>
            <a:ext cx="1939057" cy="369332"/>
          </a:xfrm>
          <a:prstGeom prst="rect">
            <a:avLst/>
          </a:prstGeom>
          <a:noFill/>
        </p:spPr>
        <p:txBody>
          <a:bodyPr wrap="none" rtlCol="0">
            <a:spAutoFit/>
          </a:bodyPr>
          <a:lstStyle/>
          <a:p>
            <a:r>
              <a:rPr lang="en-US" dirty="0"/>
              <a:t>*Not available ACS</a:t>
            </a:r>
          </a:p>
        </p:txBody>
      </p:sp>
    </p:spTree>
    <p:extLst>
      <p:ext uri="{BB962C8B-B14F-4D97-AF65-F5344CB8AC3E}">
        <p14:creationId xmlns:p14="http://schemas.microsoft.com/office/powerpoint/2010/main" val="37909049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63ECC8-719A-498E-B101-491B6A35558E}" type="slidenum">
              <a:rPr lang="en-US" smtClean="0"/>
              <a:t>14</a:t>
            </a:fld>
            <a:endParaRPr lang="en-US" dirty="0"/>
          </a:p>
        </p:txBody>
      </p:sp>
      <p:sp>
        <p:nvSpPr>
          <p:cNvPr id="5" name="Title 1"/>
          <p:cNvSpPr txBox="1">
            <a:spLocks/>
          </p:cNvSpPr>
          <p:nvPr/>
        </p:nvSpPr>
        <p:spPr>
          <a:xfrm>
            <a:off x="137067" y="2077572"/>
            <a:ext cx="2174968" cy="21768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latin typeface="+mn-lt"/>
              </a:rPr>
              <a:t>Anatomy of a</a:t>
            </a:r>
          </a:p>
          <a:p>
            <a:pPr algn="r"/>
            <a:r>
              <a:rPr lang="en-US" sz="3600" b="1" dirty="0">
                <a:solidFill>
                  <a:schemeClr val="bg1"/>
                </a:solidFill>
                <a:latin typeface="+mn-lt"/>
              </a:rPr>
              <a:t> Table ID</a:t>
            </a:r>
          </a:p>
        </p:txBody>
      </p:sp>
      <p:grpSp>
        <p:nvGrpSpPr>
          <p:cNvPr id="7" name="Group 6"/>
          <p:cNvGrpSpPr/>
          <p:nvPr/>
        </p:nvGrpSpPr>
        <p:grpSpPr>
          <a:xfrm>
            <a:off x="6082435" y="1205046"/>
            <a:ext cx="3048000" cy="923330"/>
            <a:chOff x="3232118" y="1199590"/>
            <a:chExt cx="3048000" cy="923330"/>
          </a:xfrm>
          <a:noFill/>
        </p:grpSpPr>
        <p:grpSp>
          <p:nvGrpSpPr>
            <p:cNvPr id="8" name="Group 7"/>
            <p:cNvGrpSpPr/>
            <p:nvPr/>
          </p:nvGrpSpPr>
          <p:grpSpPr>
            <a:xfrm>
              <a:off x="3283450" y="1352978"/>
              <a:ext cx="2559299" cy="640262"/>
              <a:chOff x="3283450" y="1352978"/>
              <a:chExt cx="2559299" cy="640262"/>
            </a:xfrm>
            <a:grpFill/>
          </p:grpSpPr>
          <p:sp>
            <p:nvSpPr>
              <p:cNvPr id="14" name="Rounded Rectangle 13"/>
              <p:cNvSpPr/>
              <p:nvPr/>
            </p:nvSpPr>
            <p:spPr>
              <a:xfrm>
                <a:off x="3283450" y="1352978"/>
                <a:ext cx="341332" cy="6402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24782" y="1352978"/>
                <a:ext cx="794818" cy="61655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419600" y="1352978"/>
                <a:ext cx="990600" cy="61655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410200" y="1352978"/>
                <a:ext cx="432549" cy="6402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232118" y="1199590"/>
              <a:ext cx="3048000" cy="923330"/>
            </a:xfrm>
            <a:prstGeom prst="rect">
              <a:avLst/>
            </a:prstGeom>
            <a:grpFill/>
            <a:ln>
              <a:noFill/>
            </a:ln>
          </p:spPr>
          <p:txBody>
            <a:bodyPr wrap="square" rtlCol="0">
              <a:spAutoFit/>
            </a:bodyPr>
            <a:lstStyle/>
            <a:p>
              <a:r>
                <a:rPr lang="en-US" sz="5400" dirty="0"/>
                <a:t>B05003A</a:t>
              </a:r>
            </a:p>
          </p:txBody>
        </p:sp>
      </p:grpSp>
    </p:spTree>
    <p:extLst>
      <p:ext uri="{BB962C8B-B14F-4D97-AF65-F5344CB8AC3E}">
        <p14:creationId xmlns:p14="http://schemas.microsoft.com/office/powerpoint/2010/main" val="132644648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72F2F3-8660-B937-59FF-4466A732DD4F}"/>
              </a:ext>
            </a:extLst>
          </p:cNvPr>
          <p:cNvSpPr/>
          <p:nvPr/>
        </p:nvSpPr>
        <p:spPr>
          <a:xfrm>
            <a:off x="6133767" y="1358434"/>
            <a:ext cx="428099" cy="640262"/>
          </a:xfrm>
          <a:prstGeom prst="round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15</a:t>
            </a:fld>
            <a:endParaRPr lang="en-US" dirty="0"/>
          </a:p>
        </p:txBody>
      </p:sp>
      <p:sp>
        <p:nvSpPr>
          <p:cNvPr id="5" name="Title 1"/>
          <p:cNvSpPr txBox="1">
            <a:spLocks/>
          </p:cNvSpPr>
          <p:nvPr/>
        </p:nvSpPr>
        <p:spPr>
          <a:xfrm>
            <a:off x="137067" y="2077572"/>
            <a:ext cx="2174968" cy="21768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latin typeface="+mn-lt"/>
              </a:rPr>
              <a:t>Anatomy of a</a:t>
            </a:r>
          </a:p>
          <a:p>
            <a:pPr algn="r"/>
            <a:r>
              <a:rPr lang="en-US" sz="3600" b="1" dirty="0">
                <a:solidFill>
                  <a:schemeClr val="bg1"/>
                </a:solidFill>
                <a:latin typeface="+mn-lt"/>
              </a:rPr>
              <a:t> Table ID</a:t>
            </a:r>
          </a:p>
        </p:txBody>
      </p:sp>
      <p:grpSp>
        <p:nvGrpSpPr>
          <p:cNvPr id="7" name="Group 6"/>
          <p:cNvGrpSpPr/>
          <p:nvPr/>
        </p:nvGrpSpPr>
        <p:grpSpPr>
          <a:xfrm>
            <a:off x="6082435" y="1205046"/>
            <a:ext cx="3048000" cy="923330"/>
            <a:chOff x="3232118" y="1199590"/>
            <a:chExt cx="3048000" cy="923330"/>
          </a:xfrm>
          <a:noFill/>
        </p:grpSpPr>
        <p:grpSp>
          <p:nvGrpSpPr>
            <p:cNvPr id="8" name="Group 7"/>
            <p:cNvGrpSpPr/>
            <p:nvPr/>
          </p:nvGrpSpPr>
          <p:grpSpPr>
            <a:xfrm>
              <a:off x="3283450" y="1352978"/>
              <a:ext cx="2559299" cy="640262"/>
              <a:chOff x="3283450" y="1352978"/>
              <a:chExt cx="2559299" cy="640262"/>
            </a:xfrm>
            <a:grpFill/>
          </p:grpSpPr>
          <p:sp>
            <p:nvSpPr>
              <p:cNvPr id="14" name="Rounded Rectangle 13"/>
              <p:cNvSpPr/>
              <p:nvPr/>
            </p:nvSpPr>
            <p:spPr>
              <a:xfrm>
                <a:off x="3283450" y="1352978"/>
                <a:ext cx="341332" cy="6402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24782" y="1352978"/>
                <a:ext cx="794818" cy="61655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419600" y="1352978"/>
                <a:ext cx="990600" cy="61655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410200" y="1352978"/>
                <a:ext cx="432549" cy="6402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232118" y="1199590"/>
              <a:ext cx="3048000" cy="923330"/>
            </a:xfrm>
            <a:prstGeom prst="rect">
              <a:avLst/>
            </a:prstGeom>
            <a:grpFill/>
            <a:ln>
              <a:noFill/>
            </a:ln>
          </p:spPr>
          <p:txBody>
            <a:bodyPr wrap="square" rtlCol="0">
              <a:spAutoFit/>
            </a:bodyPr>
            <a:lstStyle/>
            <a:p>
              <a:r>
                <a:rPr lang="en-US" sz="5400" dirty="0"/>
                <a:t>B05003A</a:t>
              </a:r>
            </a:p>
          </p:txBody>
        </p:sp>
      </p:grpSp>
      <p:sp>
        <p:nvSpPr>
          <p:cNvPr id="2" name="TextBox 1">
            <a:extLst>
              <a:ext uri="{FF2B5EF4-FFF2-40B4-BE49-F238E27FC236}">
                <a16:creationId xmlns:a16="http://schemas.microsoft.com/office/drawing/2014/main" id="{12F3AE93-8CE5-83F8-E6D8-090D6C8C71D2}"/>
              </a:ext>
            </a:extLst>
          </p:cNvPr>
          <p:cNvSpPr txBox="1"/>
          <p:nvPr/>
        </p:nvSpPr>
        <p:spPr>
          <a:xfrm>
            <a:off x="3035533" y="1454477"/>
            <a:ext cx="2933357" cy="3548003"/>
          </a:xfrm>
          <a:prstGeom prst="roundRect">
            <a:avLst/>
          </a:prstGeom>
          <a:solidFill>
            <a:srgbClr val="00CC99"/>
          </a:solidFill>
          <a:ln>
            <a:noFill/>
          </a:ln>
        </p:spPr>
        <p:txBody>
          <a:bodyPr wrap="none" rtlCol="0">
            <a:spAutoFit/>
          </a:bodyPr>
          <a:lstStyle/>
          <a:p>
            <a:r>
              <a:rPr lang="en-US" sz="2600" dirty="0"/>
              <a:t>Initial character=</a:t>
            </a:r>
          </a:p>
          <a:p>
            <a:r>
              <a:rPr lang="en-US" sz="2600" dirty="0"/>
              <a:t>Type of Table</a:t>
            </a:r>
          </a:p>
          <a:p>
            <a:r>
              <a:rPr lang="en-US" sz="2600" dirty="0"/>
              <a:t>B = Base</a:t>
            </a:r>
          </a:p>
          <a:p>
            <a:r>
              <a:rPr lang="en-US" sz="2600" dirty="0"/>
              <a:t>C = Collapsed</a:t>
            </a:r>
          </a:p>
          <a:p>
            <a:r>
              <a:rPr lang="en-US" sz="2600" dirty="0"/>
              <a:t>S = Subject</a:t>
            </a:r>
          </a:p>
          <a:p>
            <a:r>
              <a:rPr lang="en-US" sz="2600" dirty="0"/>
              <a:t>DP = Data Profile</a:t>
            </a:r>
          </a:p>
          <a:p>
            <a:r>
              <a:rPr lang="en-US" sz="2600" dirty="0"/>
              <a:t>CP = Comparative </a:t>
            </a:r>
          </a:p>
          <a:p>
            <a:r>
              <a:rPr lang="en-US" sz="2600" dirty="0"/>
              <a:t>         Profile</a:t>
            </a:r>
          </a:p>
        </p:txBody>
      </p:sp>
      <p:sp>
        <p:nvSpPr>
          <p:cNvPr id="3" name="Freeform 17">
            <a:extLst>
              <a:ext uri="{FF2B5EF4-FFF2-40B4-BE49-F238E27FC236}">
                <a16:creationId xmlns:a16="http://schemas.microsoft.com/office/drawing/2014/main" id="{A02BC362-6EC1-5295-D4A1-003DD1A61CB9}"/>
              </a:ext>
            </a:extLst>
          </p:cNvPr>
          <p:cNvSpPr/>
          <p:nvPr/>
        </p:nvSpPr>
        <p:spPr>
          <a:xfrm>
            <a:off x="5854774" y="1692012"/>
            <a:ext cx="365760" cy="522514"/>
          </a:xfrm>
          <a:custGeom>
            <a:avLst/>
            <a:gdLst>
              <a:gd name="connsiteX0" fmla="*/ 365760 w 365760"/>
              <a:gd name="connsiteY0" fmla="*/ 248194 h 522514"/>
              <a:gd name="connsiteX1" fmla="*/ 274320 w 365760"/>
              <a:gd name="connsiteY1" fmla="*/ 300446 h 522514"/>
              <a:gd name="connsiteX2" fmla="*/ 195943 w 365760"/>
              <a:gd name="connsiteY2" fmla="*/ 365760 h 522514"/>
              <a:gd name="connsiteX3" fmla="*/ 78377 w 365760"/>
              <a:gd name="connsiteY3" fmla="*/ 522514 h 522514"/>
              <a:gd name="connsiteX4" fmla="*/ 78377 w 365760"/>
              <a:gd name="connsiteY4" fmla="*/ 235131 h 522514"/>
              <a:gd name="connsiteX5" fmla="*/ 0 w 365760"/>
              <a:gd name="connsiteY5" fmla="*/ 0 h 522514"/>
              <a:gd name="connsiteX6" fmla="*/ 91440 w 365760"/>
              <a:gd name="connsiteY6" fmla="*/ 52251 h 522514"/>
              <a:gd name="connsiteX7" fmla="*/ 195943 w 365760"/>
              <a:gd name="connsiteY7" fmla="*/ 65314 h 522514"/>
              <a:gd name="connsiteX8" fmla="*/ 287383 w 365760"/>
              <a:gd name="connsiteY8" fmla="*/ 0 h 522514"/>
              <a:gd name="connsiteX9" fmla="*/ 300446 w 365760"/>
              <a:gd name="connsiteY9" fmla="*/ 130629 h 522514"/>
              <a:gd name="connsiteX10" fmla="*/ 365760 w 365760"/>
              <a:gd name="connsiteY10" fmla="*/ 248194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60" h="522514">
                <a:moveTo>
                  <a:pt x="365760" y="248194"/>
                </a:moveTo>
                <a:lnTo>
                  <a:pt x="274320" y="300446"/>
                </a:lnTo>
                <a:lnTo>
                  <a:pt x="195943" y="365760"/>
                </a:lnTo>
                <a:lnTo>
                  <a:pt x="78377" y="522514"/>
                </a:lnTo>
                <a:lnTo>
                  <a:pt x="78377" y="235131"/>
                </a:lnTo>
                <a:lnTo>
                  <a:pt x="0" y="0"/>
                </a:lnTo>
                <a:lnTo>
                  <a:pt x="91440" y="52251"/>
                </a:lnTo>
                <a:lnTo>
                  <a:pt x="195943" y="65314"/>
                </a:lnTo>
                <a:lnTo>
                  <a:pt x="287383" y="0"/>
                </a:lnTo>
                <a:lnTo>
                  <a:pt x="300446" y="130629"/>
                </a:lnTo>
                <a:lnTo>
                  <a:pt x="365760" y="248194"/>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6614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4">
            <a:extLst>
              <a:ext uri="{FF2B5EF4-FFF2-40B4-BE49-F238E27FC236}">
                <a16:creationId xmlns:a16="http://schemas.microsoft.com/office/drawing/2014/main" id="{7E8233AD-AFF3-B4A1-AB31-1D5CD571B38B}"/>
              </a:ext>
            </a:extLst>
          </p:cNvPr>
          <p:cNvSpPr/>
          <p:nvPr/>
        </p:nvSpPr>
        <p:spPr>
          <a:xfrm>
            <a:off x="6513224" y="1382142"/>
            <a:ext cx="794818" cy="616554"/>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082435" y="1205046"/>
            <a:ext cx="3048000" cy="923330"/>
            <a:chOff x="3232118" y="1199590"/>
            <a:chExt cx="3048000" cy="923330"/>
          </a:xfrm>
          <a:noFill/>
        </p:grpSpPr>
        <p:grpSp>
          <p:nvGrpSpPr>
            <p:cNvPr id="8" name="Group 7"/>
            <p:cNvGrpSpPr/>
            <p:nvPr/>
          </p:nvGrpSpPr>
          <p:grpSpPr>
            <a:xfrm>
              <a:off x="3283450" y="1352978"/>
              <a:ext cx="2559299" cy="640262"/>
              <a:chOff x="3283450" y="1352978"/>
              <a:chExt cx="2559299" cy="640262"/>
            </a:xfrm>
            <a:grpFill/>
          </p:grpSpPr>
          <p:sp>
            <p:nvSpPr>
              <p:cNvPr id="14" name="Rounded Rectangle 13"/>
              <p:cNvSpPr/>
              <p:nvPr/>
            </p:nvSpPr>
            <p:spPr>
              <a:xfrm>
                <a:off x="3283450" y="1352978"/>
                <a:ext cx="341332" cy="6402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24782" y="1352978"/>
                <a:ext cx="794818" cy="61655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419600" y="1352978"/>
                <a:ext cx="990600" cy="61655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410200" y="1352978"/>
                <a:ext cx="432549" cy="6402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232118" y="1199590"/>
              <a:ext cx="3048000" cy="923330"/>
            </a:xfrm>
            <a:prstGeom prst="rect">
              <a:avLst/>
            </a:prstGeom>
            <a:grpFill/>
            <a:ln>
              <a:noFill/>
            </a:ln>
          </p:spPr>
          <p:txBody>
            <a:bodyPr wrap="square" rtlCol="0">
              <a:spAutoFit/>
            </a:bodyPr>
            <a:lstStyle/>
            <a:p>
              <a:r>
                <a:rPr lang="en-US" sz="5400" dirty="0"/>
                <a:t>B05003A</a:t>
              </a:r>
            </a:p>
          </p:txBody>
        </p:sp>
      </p:grpSp>
      <p:sp>
        <p:nvSpPr>
          <p:cNvPr id="4" name="Slide Number Placeholder 3"/>
          <p:cNvSpPr>
            <a:spLocks noGrp="1"/>
          </p:cNvSpPr>
          <p:nvPr>
            <p:ph type="sldNum" sz="quarter" idx="12"/>
          </p:nvPr>
        </p:nvSpPr>
        <p:spPr/>
        <p:txBody>
          <a:bodyPr/>
          <a:lstStyle/>
          <a:p>
            <a:fld id="{FC63ECC8-719A-498E-B101-491B6A35558E}" type="slidenum">
              <a:rPr lang="en-US" smtClean="0"/>
              <a:t>16</a:t>
            </a:fld>
            <a:endParaRPr lang="en-US" dirty="0"/>
          </a:p>
        </p:txBody>
      </p:sp>
      <p:sp>
        <p:nvSpPr>
          <p:cNvPr id="5" name="Title 1"/>
          <p:cNvSpPr txBox="1">
            <a:spLocks/>
          </p:cNvSpPr>
          <p:nvPr/>
        </p:nvSpPr>
        <p:spPr>
          <a:xfrm>
            <a:off x="137067" y="2077572"/>
            <a:ext cx="2174968" cy="21768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latin typeface="+mn-lt"/>
              </a:rPr>
              <a:t>Anatomy of a</a:t>
            </a:r>
          </a:p>
          <a:p>
            <a:pPr algn="r"/>
            <a:r>
              <a:rPr lang="en-US" sz="3600" b="1" dirty="0">
                <a:solidFill>
                  <a:schemeClr val="bg1"/>
                </a:solidFill>
                <a:latin typeface="+mn-lt"/>
              </a:rPr>
              <a:t> Table ID</a:t>
            </a:r>
          </a:p>
        </p:txBody>
      </p:sp>
      <p:sp>
        <p:nvSpPr>
          <p:cNvPr id="10" name="Freeform 18">
            <a:extLst>
              <a:ext uri="{FF2B5EF4-FFF2-40B4-BE49-F238E27FC236}">
                <a16:creationId xmlns:a16="http://schemas.microsoft.com/office/drawing/2014/main" id="{B3663EDB-EE28-B841-5230-4A10476E63F0}"/>
              </a:ext>
            </a:extLst>
          </p:cNvPr>
          <p:cNvSpPr/>
          <p:nvPr/>
        </p:nvSpPr>
        <p:spPr>
          <a:xfrm>
            <a:off x="6468728" y="1951822"/>
            <a:ext cx="714422" cy="923331"/>
          </a:xfrm>
          <a:custGeom>
            <a:avLst/>
            <a:gdLst>
              <a:gd name="connsiteX0" fmla="*/ 235132 w 653143"/>
              <a:gd name="connsiteY0" fmla="*/ 26125 h 2573383"/>
              <a:gd name="connsiteX1" fmla="*/ 235132 w 653143"/>
              <a:gd name="connsiteY1" fmla="*/ 26125 h 2573383"/>
              <a:gd name="connsiteX2" fmla="*/ 339635 w 653143"/>
              <a:gd name="connsiteY2" fmla="*/ 182880 h 2573383"/>
              <a:gd name="connsiteX3" fmla="*/ 365760 w 653143"/>
              <a:gd name="connsiteY3" fmla="*/ 300445 h 2573383"/>
              <a:gd name="connsiteX4" fmla="*/ 378823 w 653143"/>
              <a:gd name="connsiteY4" fmla="*/ 561703 h 2573383"/>
              <a:gd name="connsiteX5" fmla="*/ 378823 w 653143"/>
              <a:gd name="connsiteY5" fmla="*/ 744583 h 2573383"/>
              <a:gd name="connsiteX6" fmla="*/ 313509 w 653143"/>
              <a:gd name="connsiteY6" fmla="*/ 1554480 h 2573383"/>
              <a:gd name="connsiteX7" fmla="*/ 222069 w 653143"/>
              <a:gd name="connsiteY7" fmla="*/ 2090057 h 2573383"/>
              <a:gd name="connsiteX8" fmla="*/ 169818 w 653143"/>
              <a:gd name="connsiteY8" fmla="*/ 2338251 h 2573383"/>
              <a:gd name="connsiteX9" fmla="*/ 117566 w 653143"/>
              <a:gd name="connsiteY9" fmla="*/ 2495005 h 2573383"/>
              <a:gd name="connsiteX10" fmla="*/ 0 w 653143"/>
              <a:gd name="connsiteY10" fmla="*/ 2534194 h 2573383"/>
              <a:gd name="connsiteX11" fmla="*/ 600892 w 653143"/>
              <a:gd name="connsiteY11" fmla="*/ 2573383 h 2573383"/>
              <a:gd name="connsiteX12" fmla="*/ 483326 w 653143"/>
              <a:gd name="connsiteY12" fmla="*/ 2547257 h 2573383"/>
              <a:gd name="connsiteX13" fmla="*/ 339635 w 653143"/>
              <a:gd name="connsiteY13" fmla="*/ 2429691 h 2573383"/>
              <a:gd name="connsiteX14" fmla="*/ 313509 w 653143"/>
              <a:gd name="connsiteY14" fmla="*/ 2181497 h 2573383"/>
              <a:gd name="connsiteX15" fmla="*/ 509452 w 653143"/>
              <a:gd name="connsiteY15" fmla="*/ 339634 h 2573383"/>
              <a:gd name="connsiteX16" fmla="*/ 548640 w 653143"/>
              <a:gd name="connsiteY16" fmla="*/ 117565 h 2573383"/>
              <a:gd name="connsiteX17" fmla="*/ 653143 w 653143"/>
              <a:gd name="connsiteY17" fmla="*/ 0 h 2573383"/>
              <a:gd name="connsiteX18" fmla="*/ 235132 w 653143"/>
              <a:gd name="connsiteY18" fmla="*/ 26125 h 25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3143" h="2573383">
                <a:moveTo>
                  <a:pt x="235132" y="26125"/>
                </a:moveTo>
                <a:lnTo>
                  <a:pt x="235132" y="26125"/>
                </a:lnTo>
                <a:lnTo>
                  <a:pt x="339635" y="182880"/>
                </a:lnTo>
                <a:lnTo>
                  <a:pt x="365760" y="300445"/>
                </a:lnTo>
                <a:lnTo>
                  <a:pt x="378823" y="561703"/>
                </a:lnTo>
                <a:lnTo>
                  <a:pt x="378823" y="744583"/>
                </a:lnTo>
                <a:lnTo>
                  <a:pt x="313509" y="1554480"/>
                </a:lnTo>
                <a:lnTo>
                  <a:pt x="222069" y="2090057"/>
                </a:lnTo>
                <a:lnTo>
                  <a:pt x="169818" y="2338251"/>
                </a:lnTo>
                <a:lnTo>
                  <a:pt x="117566" y="2495005"/>
                </a:lnTo>
                <a:lnTo>
                  <a:pt x="0" y="2534194"/>
                </a:lnTo>
                <a:lnTo>
                  <a:pt x="600892" y="2573383"/>
                </a:lnTo>
                <a:lnTo>
                  <a:pt x="483326" y="2547257"/>
                </a:lnTo>
                <a:lnTo>
                  <a:pt x="339635" y="2429691"/>
                </a:lnTo>
                <a:lnTo>
                  <a:pt x="313509" y="2181497"/>
                </a:lnTo>
                <a:lnTo>
                  <a:pt x="509452" y="339634"/>
                </a:lnTo>
                <a:lnTo>
                  <a:pt x="548640" y="117565"/>
                </a:lnTo>
                <a:lnTo>
                  <a:pt x="653143" y="0"/>
                </a:lnTo>
                <a:lnTo>
                  <a:pt x="235132" y="26125"/>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2DF2CAA-CAC8-10DC-904B-F91E2129F0EE}"/>
              </a:ext>
            </a:extLst>
          </p:cNvPr>
          <p:cNvSpPr txBox="1"/>
          <p:nvPr/>
        </p:nvSpPr>
        <p:spPr>
          <a:xfrm>
            <a:off x="2655697" y="2844875"/>
            <a:ext cx="8848045" cy="3575447"/>
          </a:xfrm>
          <a:prstGeom prst="roundRect">
            <a:avLst>
              <a:gd name="adj" fmla="val 16667"/>
            </a:avLst>
          </a:prstGeom>
          <a:solidFill>
            <a:srgbClr val="FF9999"/>
          </a:solidFill>
          <a:ln>
            <a:noFill/>
          </a:ln>
        </p:spPr>
        <p:txBody>
          <a:bodyPr wrap="square" numCol="2" rtlCol="0">
            <a:spAutoFit/>
          </a:bodyPr>
          <a:lstStyle/>
          <a:p>
            <a:r>
              <a:rPr lang="en-US" sz="2800" dirty="0"/>
              <a:t>Next 2 digits, Broad Subject:</a:t>
            </a:r>
          </a:p>
          <a:p>
            <a:r>
              <a:rPr lang="en-US" sz="2200" dirty="0">
                <a:latin typeface="Arial Narrow" panose="020B0606020202030204" pitchFamily="34" charset="0"/>
              </a:rPr>
              <a:t>01 – Age and Sex</a:t>
            </a:r>
          </a:p>
          <a:p>
            <a:r>
              <a:rPr lang="en-US" sz="2200" dirty="0">
                <a:latin typeface="Arial Narrow" panose="020B0606020202030204" pitchFamily="34" charset="0"/>
              </a:rPr>
              <a:t>02 – Race</a:t>
            </a:r>
          </a:p>
          <a:p>
            <a:r>
              <a:rPr lang="en-US" sz="2200" dirty="0">
                <a:latin typeface="Arial Narrow" panose="020B0606020202030204" pitchFamily="34" charset="0"/>
              </a:rPr>
              <a:t>03 – Hispanic Origin</a:t>
            </a:r>
          </a:p>
          <a:p>
            <a:r>
              <a:rPr lang="en-US" sz="2200" dirty="0">
                <a:latin typeface="Arial Narrow" panose="020B0606020202030204" pitchFamily="34" charset="0"/>
              </a:rPr>
              <a:t>04 – Ancestry</a:t>
            </a:r>
          </a:p>
          <a:p>
            <a:r>
              <a:rPr lang="en-US" sz="2200" dirty="0">
                <a:latin typeface="Arial Narrow" panose="020B0606020202030204" pitchFamily="34" charset="0"/>
              </a:rPr>
              <a:t>05 – Foreign Born, Citizenship</a:t>
            </a:r>
          </a:p>
          <a:p>
            <a:r>
              <a:rPr lang="en-US" sz="2200" dirty="0">
                <a:latin typeface="Arial Narrow" panose="020B0606020202030204" pitchFamily="34" charset="0"/>
              </a:rPr>
              <a:t>06 – Place of Birth</a:t>
            </a:r>
          </a:p>
          <a:p>
            <a:r>
              <a:rPr lang="en-US" sz="2200" dirty="0">
                <a:latin typeface="Arial Narrow" panose="020B0606020202030204" pitchFamily="34" charset="0"/>
              </a:rPr>
              <a:t>07 – Residence 1 Year Ago, Migration</a:t>
            </a:r>
          </a:p>
          <a:p>
            <a:endParaRPr lang="en-US" sz="2200" dirty="0">
              <a:latin typeface="Arial Narrow" panose="020B0606020202030204" pitchFamily="34" charset="0"/>
            </a:endParaRPr>
          </a:p>
          <a:p>
            <a:endParaRPr lang="en-US" sz="2200" dirty="0">
              <a:latin typeface="Arial Narrow" panose="020B0606020202030204" pitchFamily="34" charset="0"/>
            </a:endParaRPr>
          </a:p>
          <a:p>
            <a:r>
              <a:rPr lang="en-US" sz="2200" dirty="0">
                <a:latin typeface="Arial Narrow" panose="020B0606020202030204" pitchFamily="34" charset="0"/>
              </a:rPr>
              <a:t>08 – Journey to Work, Commuting</a:t>
            </a:r>
          </a:p>
          <a:p>
            <a:r>
              <a:rPr lang="en-US" sz="2200" dirty="0">
                <a:latin typeface="Arial Narrow" panose="020B0606020202030204" pitchFamily="34" charset="0"/>
              </a:rPr>
              <a:t>09 – Children, Household Relationship</a:t>
            </a:r>
          </a:p>
          <a:p>
            <a:r>
              <a:rPr lang="en-US" sz="2200" dirty="0">
                <a:latin typeface="Arial Narrow" panose="020B0606020202030204" pitchFamily="34" charset="0"/>
              </a:rPr>
              <a:t>10 – Grand-parents; -children</a:t>
            </a:r>
          </a:p>
          <a:p>
            <a:r>
              <a:rPr lang="en-US" sz="2200" dirty="0">
                <a:latin typeface="Arial Narrow" panose="020B0606020202030204" pitchFamily="34" charset="0"/>
              </a:rPr>
              <a:t>11 – Household Type</a:t>
            </a:r>
          </a:p>
          <a:p>
            <a:r>
              <a:rPr lang="en-US" sz="2200" dirty="0">
                <a:latin typeface="Arial Narrow" panose="020B0606020202030204" pitchFamily="34" charset="0"/>
              </a:rPr>
              <a:t>12 – Marital Status</a:t>
            </a:r>
          </a:p>
          <a:p>
            <a:r>
              <a:rPr lang="en-US" sz="2200" dirty="0">
                <a:latin typeface="Arial Narrow" panose="020B0606020202030204" pitchFamily="34" charset="0"/>
              </a:rPr>
              <a:t>13 – Fertility</a:t>
            </a:r>
          </a:p>
          <a:p>
            <a:r>
              <a:rPr lang="en-US" sz="2200" dirty="0">
                <a:latin typeface="Arial Narrow" panose="020B0606020202030204" pitchFamily="34" charset="0"/>
              </a:rPr>
              <a:t>14 – School Enrolment</a:t>
            </a:r>
          </a:p>
          <a:p>
            <a:r>
              <a:rPr lang="en-US" sz="2200" dirty="0">
                <a:latin typeface="Arial Narrow" panose="020B0606020202030204" pitchFamily="34" charset="0"/>
              </a:rPr>
              <a:t>Up to 29</a:t>
            </a:r>
          </a:p>
        </p:txBody>
      </p:sp>
    </p:spTree>
    <p:extLst>
      <p:ext uri="{BB962C8B-B14F-4D97-AF65-F5344CB8AC3E}">
        <p14:creationId xmlns:p14="http://schemas.microsoft.com/office/powerpoint/2010/main" val="195209980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63ECC8-719A-498E-B101-491B6A35558E}" type="slidenum">
              <a:rPr lang="en-US" smtClean="0"/>
              <a:t>17</a:t>
            </a:fld>
            <a:endParaRPr lang="en-US" dirty="0"/>
          </a:p>
        </p:txBody>
      </p:sp>
      <p:sp>
        <p:nvSpPr>
          <p:cNvPr id="5" name="Title 1"/>
          <p:cNvSpPr txBox="1">
            <a:spLocks/>
          </p:cNvSpPr>
          <p:nvPr/>
        </p:nvSpPr>
        <p:spPr>
          <a:xfrm>
            <a:off x="137067" y="2077572"/>
            <a:ext cx="2174968" cy="21768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latin typeface="+mn-lt"/>
              </a:rPr>
              <a:t>Anatomy of a</a:t>
            </a:r>
          </a:p>
          <a:p>
            <a:pPr algn="r"/>
            <a:r>
              <a:rPr lang="en-US" sz="3600" b="1" dirty="0">
                <a:solidFill>
                  <a:schemeClr val="bg1"/>
                </a:solidFill>
                <a:latin typeface="+mn-lt"/>
              </a:rPr>
              <a:t> Table ID</a:t>
            </a:r>
          </a:p>
        </p:txBody>
      </p:sp>
      <p:grpSp>
        <p:nvGrpSpPr>
          <p:cNvPr id="7" name="Group 6"/>
          <p:cNvGrpSpPr/>
          <p:nvPr/>
        </p:nvGrpSpPr>
        <p:grpSpPr>
          <a:xfrm>
            <a:off x="6082435" y="1205046"/>
            <a:ext cx="3627073" cy="3895315"/>
            <a:chOff x="3232118" y="1199590"/>
            <a:chExt cx="3627073" cy="3895315"/>
          </a:xfrm>
        </p:grpSpPr>
        <p:grpSp>
          <p:nvGrpSpPr>
            <p:cNvPr id="8" name="Group 7"/>
            <p:cNvGrpSpPr/>
            <p:nvPr/>
          </p:nvGrpSpPr>
          <p:grpSpPr>
            <a:xfrm>
              <a:off x="4419600" y="1352978"/>
              <a:ext cx="2439591" cy="3741927"/>
              <a:chOff x="4419600" y="1352978"/>
              <a:chExt cx="2439591" cy="3741927"/>
            </a:xfrm>
          </p:grpSpPr>
          <p:sp>
            <p:nvSpPr>
              <p:cNvPr id="16" name="Rounded Rectangle 15"/>
              <p:cNvSpPr/>
              <p:nvPr/>
            </p:nvSpPr>
            <p:spPr>
              <a:xfrm>
                <a:off x="4419600" y="1352978"/>
                <a:ext cx="990600" cy="616554"/>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61374" y="3085844"/>
                <a:ext cx="2197817" cy="2009061"/>
              </a:xfrm>
              <a:prstGeom prst="roundRect">
                <a:avLst/>
              </a:prstGeom>
              <a:solidFill>
                <a:srgbClr val="FFFF66"/>
              </a:solidFill>
              <a:ln>
                <a:noFill/>
              </a:ln>
            </p:spPr>
            <p:txBody>
              <a:bodyPr wrap="none" rtlCol="0">
                <a:spAutoFit/>
              </a:bodyPr>
              <a:lstStyle/>
              <a:p>
                <a:r>
                  <a:rPr lang="en-US" sz="2800" dirty="0"/>
                  <a:t>Next 3 digits</a:t>
                </a:r>
              </a:p>
              <a:p>
                <a:r>
                  <a:rPr lang="en-US" sz="2800" dirty="0"/>
                  <a:t>Uniquely </a:t>
                </a:r>
                <a:r>
                  <a:rPr lang="en-US" sz="2800" dirty="0" err="1"/>
                  <a:t>i.d.</a:t>
                </a:r>
                <a:endParaRPr lang="en-US" sz="2800" dirty="0"/>
              </a:p>
              <a:p>
                <a:r>
                  <a:rPr lang="en-US" sz="2800" dirty="0"/>
                  <a:t>Topic within </a:t>
                </a:r>
              </a:p>
              <a:p>
                <a:r>
                  <a:rPr lang="en-US" sz="2800" dirty="0"/>
                  <a:t>Subject area</a:t>
                </a:r>
              </a:p>
            </p:txBody>
          </p:sp>
          <p:sp>
            <p:nvSpPr>
              <p:cNvPr id="20" name="Freeform 19"/>
              <p:cNvSpPr/>
              <p:nvPr/>
            </p:nvSpPr>
            <p:spPr>
              <a:xfrm>
                <a:off x="4899206" y="1969722"/>
                <a:ext cx="1031966" cy="1161917"/>
              </a:xfrm>
              <a:custGeom>
                <a:avLst/>
                <a:gdLst>
                  <a:gd name="connsiteX0" fmla="*/ 1031966 w 1031966"/>
                  <a:gd name="connsiteY0" fmla="*/ 1933303 h 1972492"/>
                  <a:gd name="connsiteX1" fmla="*/ 796835 w 1031966"/>
                  <a:gd name="connsiteY1" fmla="*/ 1881052 h 1972492"/>
                  <a:gd name="connsiteX2" fmla="*/ 600892 w 1031966"/>
                  <a:gd name="connsiteY2" fmla="*/ 1541417 h 1972492"/>
                  <a:gd name="connsiteX3" fmla="*/ 352698 w 1031966"/>
                  <a:gd name="connsiteY3" fmla="*/ 666206 h 1972492"/>
                  <a:gd name="connsiteX4" fmla="*/ 248195 w 1031966"/>
                  <a:gd name="connsiteY4" fmla="*/ 169817 h 1972492"/>
                  <a:gd name="connsiteX5" fmla="*/ 248195 w 1031966"/>
                  <a:gd name="connsiteY5" fmla="*/ 169817 h 1972492"/>
                  <a:gd name="connsiteX6" fmla="*/ 248195 w 1031966"/>
                  <a:gd name="connsiteY6" fmla="*/ 169817 h 1972492"/>
                  <a:gd name="connsiteX7" fmla="*/ 274320 w 1031966"/>
                  <a:gd name="connsiteY7" fmla="*/ 26126 h 1972492"/>
                  <a:gd name="connsiteX8" fmla="*/ 365760 w 1031966"/>
                  <a:gd name="connsiteY8" fmla="*/ 13063 h 1972492"/>
                  <a:gd name="connsiteX9" fmla="*/ 0 w 1031966"/>
                  <a:gd name="connsiteY9" fmla="*/ 0 h 1972492"/>
                  <a:gd name="connsiteX10" fmla="*/ 52252 w 1031966"/>
                  <a:gd name="connsiteY10" fmla="*/ 39189 h 1972492"/>
                  <a:gd name="connsiteX11" fmla="*/ 52252 w 1031966"/>
                  <a:gd name="connsiteY11" fmla="*/ 39189 h 1972492"/>
                  <a:gd name="connsiteX12" fmla="*/ 169818 w 1031966"/>
                  <a:gd name="connsiteY12" fmla="*/ 143692 h 1972492"/>
                  <a:gd name="connsiteX13" fmla="*/ 182880 w 1031966"/>
                  <a:gd name="connsiteY13" fmla="*/ 182880 h 1972492"/>
                  <a:gd name="connsiteX14" fmla="*/ 261258 w 1031966"/>
                  <a:gd name="connsiteY14" fmla="*/ 574766 h 1972492"/>
                  <a:gd name="connsiteX15" fmla="*/ 352698 w 1031966"/>
                  <a:gd name="connsiteY15" fmla="*/ 1045029 h 1972492"/>
                  <a:gd name="connsiteX16" fmla="*/ 431075 w 1031966"/>
                  <a:gd name="connsiteY16" fmla="*/ 1476103 h 1972492"/>
                  <a:gd name="connsiteX17" fmla="*/ 444138 w 1031966"/>
                  <a:gd name="connsiteY17" fmla="*/ 1867989 h 1972492"/>
                  <a:gd name="connsiteX18" fmla="*/ 326572 w 1031966"/>
                  <a:gd name="connsiteY18" fmla="*/ 1972492 h 1972492"/>
                  <a:gd name="connsiteX19" fmla="*/ 966652 w 1031966"/>
                  <a:gd name="connsiteY19" fmla="*/ 1946366 h 197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1966" h="1972492">
                    <a:moveTo>
                      <a:pt x="1031966" y="1933303"/>
                    </a:moveTo>
                    <a:lnTo>
                      <a:pt x="796835" y="1881052"/>
                    </a:lnTo>
                    <a:lnTo>
                      <a:pt x="600892" y="1541417"/>
                    </a:lnTo>
                    <a:lnTo>
                      <a:pt x="352698" y="666206"/>
                    </a:lnTo>
                    <a:lnTo>
                      <a:pt x="248195" y="169817"/>
                    </a:lnTo>
                    <a:lnTo>
                      <a:pt x="248195" y="169817"/>
                    </a:lnTo>
                    <a:lnTo>
                      <a:pt x="248195" y="169817"/>
                    </a:lnTo>
                    <a:lnTo>
                      <a:pt x="274320" y="26126"/>
                    </a:lnTo>
                    <a:lnTo>
                      <a:pt x="365760" y="13063"/>
                    </a:lnTo>
                    <a:lnTo>
                      <a:pt x="0" y="0"/>
                    </a:lnTo>
                    <a:lnTo>
                      <a:pt x="52252" y="39189"/>
                    </a:lnTo>
                    <a:lnTo>
                      <a:pt x="52252" y="39189"/>
                    </a:lnTo>
                    <a:lnTo>
                      <a:pt x="169818" y="143692"/>
                    </a:lnTo>
                    <a:lnTo>
                      <a:pt x="182880" y="182880"/>
                    </a:lnTo>
                    <a:lnTo>
                      <a:pt x="261258" y="574766"/>
                    </a:lnTo>
                    <a:lnTo>
                      <a:pt x="352698" y="1045029"/>
                    </a:lnTo>
                    <a:lnTo>
                      <a:pt x="431075" y="1476103"/>
                    </a:lnTo>
                    <a:lnTo>
                      <a:pt x="444138" y="1867989"/>
                    </a:lnTo>
                    <a:lnTo>
                      <a:pt x="326572" y="1972492"/>
                    </a:lnTo>
                    <a:lnTo>
                      <a:pt x="966652" y="1946366"/>
                    </a:lnTo>
                  </a:path>
                </a:pathLst>
              </a:cu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232118" y="1199590"/>
              <a:ext cx="3048000" cy="923330"/>
            </a:xfrm>
            <a:prstGeom prst="rect">
              <a:avLst/>
            </a:prstGeom>
            <a:noFill/>
          </p:spPr>
          <p:txBody>
            <a:bodyPr wrap="square" rtlCol="0">
              <a:spAutoFit/>
            </a:bodyPr>
            <a:lstStyle/>
            <a:p>
              <a:r>
                <a:rPr lang="en-US" sz="5400" dirty="0"/>
                <a:t>B05003A</a:t>
              </a:r>
            </a:p>
          </p:txBody>
        </p:sp>
      </p:grpSp>
    </p:spTree>
    <p:extLst>
      <p:ext uri="{BB962C8B-B14F-4D97-AF65-F5344CB8AC3E}">
        <p14:creationId xmlns:p14="http://schemas.microsoft.com/office/powerpoint/2010/main" val="378442726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63ECC8-719A-498E-B101-491B6A35558E}" type="slidenum">
              <a:rPr lang="en-US" smtClean="0"/>
              <a:t>18</a:t>
            </a:fld>
            <a:endParaRPr lang="en-US" dirty="0"/>
          </a:p>
        </p:txBody>
      </p:sp>
      <p:sp>
        <p:nvSpPr>
          <p:cNvPr id="5" name="Title 1"/>
          <p:cNvSpPr txBox="1">
            <a:spLocks/>
          </p:cNvSpPr>
          <p:nvPr/>
        </p:nvSpPr>
        <p:spPr>
          <a:xfrm>
            <a:off x="137067" y="2077572"/>
            <a:ext cx="2174968" cy="21768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latin typeface="+mn-lt"/>
              </a:rPr>
              <a:t>Anatomy of a</a:t>
            </a:r>
          </a:p>
          <a:p>
            <a:pPr algn="r"/>
            <a:r>
              <a:rPr lang="en-US" sz="3600" b="1" dirty="0">
                <a:solidFill>
                  <a:schemeClr val="bg1"/>
                </a:solidFill>
                <a:latin typeface="+mn-lt"/>
              </a:rPr>
              <a:t> Table ID</a:t>
            </a:r>
          </a:p>
        </p:txBody>
      </p:sp>
      <p:grpSp>
        <p:nvGrpSpPr>
          <p:cNvPr id="7" name="Group 6"/>
          <p:cNvGrpSpPr/>
          <p:nvPr/>
        </p:nvGrpSpPr>
        <p:grpSpPr>
          <a:xfrm>
            <a:off x="6082435" y="1205046"/>
            <a:ext cx="4737921" cy="5288767"/>
            <a:chOff x="3232118" y="1199590"/>
            <a:chExt cx="4737921" cy="5288767"/>
          </a:xfrm>
        </p:grpSpPr>
        <p:grpSp>
          <p:nvGrpSpPr>
            <p:cNvPr id="8" name="Group 7"/>
            <p:cNvGrpSpPr/>
            <p:nvPr/>
          </p:nvGrpSpPr>
          <p:grpSpPr>
            <a:xfrm>
              <a:off x="5135930" y="1352978"/>
              <a:ext cx="2834109" cy="5135379"/>
              <a:chOff x="5135930" y="1352978"/>
              <a:chExt cx="2834109" cy="5135379"/>
            </a:xfrm>
          </p:grpSpPr>
          <p:sp>
            <p:nvSpPr>
              <p:cNvPr id="17" name="Rounded Rectangle 16"/>
              <p:cNvSpPr/>
              <p:nvPr/>
            </p:nvSpPr>
            <p:spPr>
              <a:xfrm>
                <a:off x="5410200" y="1352978"/>
                <a:ext cx="432549" cy="64026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35930" y="2249256"/>
                <a:ext cx="2834109" cy="4239101"/>
              </a:xfrm>
              <a:prstGeom prst="roundRect">
                <a:avLst/>
              </a:prstGeom>
              <a:solidFill>
                <a:schemeClr val="accent1">
                  <a:lumMod val="60000"/>
                  <a:lumOff val="40000"/>
                </a:schemeClr>
              </a:solidFill>
              <a:ln>
                <a:noFill/>
              </a:ln>
            </p:spPr>
            <p:txBody>
              <a:bodyPr wrap="none" rtlCol="0">
                <a:spAutoFit/>
              </a:bodyPr>
              <a:lstStyle/>
              <a:p>
                <a:r>
                  <a:rPr lang="en-US" sz="2200" dirty="0">
                    <a:solidFill>
                      <a:schemeClr val="tx1">
                        <a:lumMod val="95000"/>
                        <a:lumOff val="5000"/>
                      </a:schemeClr>
                    </a:solidFill>
                  </a:rPr>
                  <a:t>Suffix – indicates</a:t>
                </a:r>
              </a:p>
              <a:p>
                <a:r>
                  <a:rPr lang="en-US" sz="2200" dirty="0">
                    <a:solidFill>
                      <a:schemeClr val="tx1">
                        <a:lumMod val="95000"/>
                        <a:lumOff val="5000"/>
                      </a:schemeClr>
                    </a:solidFill>
                  </a:rPr>
                  <a:t>Table repeated </a:t>
                </a:r>
              </a:p>
              <a:p>
                <a:r>
                  <a:rPr lang="en-US" sz="2200" dirty="0">
                    <a:solidFill>
                      <a:schemeClr val="tx1">
                        <a:lumMod val="95000"/>
                        <a:lumOff val="5000"/>
                      </a:schemeClr>
                    </a:solidFill>
                  </a:rPr>
                  <a:t>for 9 major races.</a:t>
                </a:r>
              </a:p>
              <a:p>
                <a:r>
                  <a:rPr lang="en-US" sz="2000" dirty="0">
                    <a:solidFill>
                      <a:schemeClr val="tx1">
                        <a:lumMod val="95000"/>
                        <a:lumOff val="5000"/>
                      </a:schemeClr>
                    </a:solidFill>
                    <a:latin typeface="Arial Narrow" panose="020B0606020202030204" pitchFamily="34" charset="0"/>
                  </a:rPr>
                  <a:t>A=White Alone</a:t>
                </a:r>
              </a:p>
              <a:p>
                <a:r>
                  <a:rPr lang="en-US" sz="2000" dirty="0">
                    <a:solidFill>
                      <a:schemeClr val="tx1">
                        <a:lumMod val="95000"/>
                        <a:lumOff val="5000"/>
                      </a:schemeClr>
                    </a:solidFill>
                    <a:latin typeface="Arial Narrow" panose="020B0606020202030204" pitchFamily="34" charset="0"/>
                  </a:rPr>
                  <a:t>B=Black Alone</a:t>
                </a:r>
              </a:p>
              <a:p>
                <a:r>
                  <a:rPr lang="en-US" sz="2000" dirty="0">
                    <a:solidFill>
                      <a:schemeClr val="tx1">
                        <a:lumMod val="95000"/>
                        <a:lumOff val="5000"/>
                      </a:schemeClr>
                    </a:solidFill>
                    <a:latin typeface="Arial Narrow" panose="020B0606020202030204" pitchFamily="34" charset="0"/>
                  </a:rPr>
                  <a:t>C=Am Indian</a:t>
                </a:r>
              </a:p>
              <a:p>
                <a:r>
                  <a:rPr lang="en-US" sz="2000" dirty="0">
                    <a:solidFill>
                      <a:schemeClr val="tx1">
                        <a:lumMod val="95000"/>
                        <a:lumOff val="5000"/>
                      </a:schemeClr>
                    </a:solidFill>
                    <a:latin typeface="Arial Narrow" panose="020B0606020202030204" pitchFamily="34" charset="0"/>
                  </a:rPr>
                  <a:t>D=Asian Alone</a:t>
                </a:r>
              </a:p>
              <a:p>
                <a:r>
                  <a:rPr lang="en-US" sz="2000" dirty="0">
                    <a:solidFill>
                      <a:schemeClr val="tx1">
                        <a:lumMod val="95000"/>
                        <a:lumOff val="5000"/>
                      </a:schemeClr>
                    </a:solidFill>
                    <a:latin typeface="Arial Narrow" panose="020B0606020202030204" pitchFamily="34" charset="0"/>
                  </a:rPr>
                  <a:t>E=Native </a:t>
                </a:r>
                <a:r>
                  <a:rPr lang="en-US" sz="2000" dirty="0" err="1">
                    <a:solidFill>
                      <a:schemeClr val="tx1">
                        <a:lumMod val="95000"/>
                        <a:lumOff val="5000"/>
                      </a:schemeClr>
                    </a:solidFill>
                    <a:latin typeface="Arial Narrow" panose="020B0606020202030204" pitchFamily="34" charset="0"/>
                  </a:rPr>
                  <a:t>Hawaiian,etc</a:t>
                </a:r>
                <a:endParaRPr lang="en-US" sz="2000" dirty="0">
                  <a:solidFill>
                    <a:schemeClr val="tx1">
                      <a:lumMod val="95000"/>
                      <a:lumOff val="5000"/>
                    </a:schemeClr>
                  </a:solidFill>
                  <a:latin typeface="Arial Narrow" panose="020B0606020202030204" pitchFamily="34" charset="0"/>
                </a:endParaRPr>
              </a:p>
              <a:p>
                <a:r>
                  <a:rPr lang="en-US" sz="2000" dirty="0">
                    <a:solidFill>
                      <a:schemeClr val="tx1">
                        <a:lumMod val="95000"/>
                        <a:lumOff val="5000"/>
                      </a:schemeClr>
                    </a:solidFill>
                    <a:latin typeface="Arial Narrow" panose="020B0606020202030204" pitchFamily="34" charset="0"/>
                  </a:rPr>
                  <a:t>F=Some Other Race</a:t>
                </a:r>
              </a:p>
              <a:p>
                <a:r>
                  <a:rPr lang="en-US" sz="2000" dirty="0">
                    <a:solidFill>
                      <a:schemeClr val="tx1">
                        <a:lumMod val="95000"/>
                        <a:lumOff val="5000"/>
                      </a:schemeClr>
                    </a:solidFill>
                    <a:latin typeface="Arial Narrow" panose="020B0606020202030204" pitchFamily="34" charset="0"/>
                  </a:rPr>
                  <a:t>G=2 Or More Races</a:t>
                </a:r>
              </a:p>
              <a:p>
                <a:r>
                  <a:rPr lang="en-US" sz="2000" dirty="0">
                    <a:solidFill>
                      <a:schemeClr val="tx1">
                        <a:lumMod val="95000"/>
                        <a:lumOff val="5000"/>
                      </a:schemeClr>
                    </a:solidFill>
                    <a:latin typeface="Arial Narrow" panose="020B0606020202030204" pitchFamily="34" charset="0"/>
                  </a:rPr>
                  <a:t>H=White Alone, Not </a:t>
                </a:r>
                <a:r>
                  <a:rPr lang="en-US" sz="2000" dirty="0" err="1">
                    <a:solidFill>
                      <a:schemeClr val="tx1">
                        <a:lumMod val="95000"/>
                        <a:lumOff val="5000"/>
                      </a:schemeClr>
                    </a:solidFill>
                    <a:latin typeface="Arial Narrow" panose="020B0606020202030204" pitchFamily="34" charset="0"/>
                  </a:rPr>
                  <a:t>Hisp</a:t>
                </a:r>
                <a:r>
                  <a:rPr lang="en-US" sz="2000" dirty="0">
                    <a:solidFill>
                      <a:schemeClr val="tx1">
                        <a:lumMod val="95000"/>
                        <a:lumOff val="5000"/>
                      </a:schemeClr>
                    </a:solidFill>
                    <a:latin typeface="Arial Narrow" panose="020B0606020202030204" pitchFamily="34" charset="0"/>
                  </a:rPr>
                  <a:t>.</a:t>
                </a:r>
              </a:p>
              <a:p>
                <a:r>
                  <a:rPr lang="en-US" sz="2000" dirty="0">
                    <a:solidFill>
                      <a:schemeClr val="tx1">
                        <a:lumMod val="95000"/>
                        <a:lumOff val="5000"/>
                      </a:schemeClr>
                    </a:solidFill>
                    <a:latin typeface="Arial Narrow" panose="020B0606020202030204" pitchFamily="34" charset="0"/>
                  </a:rPr>
                  <a:t>I=Hispanic or Latino</a:t>
                </a:r>
              </a:p>
            </p:txBody>
          </p:sp>
          <p:sp>
            <p:nvSpPr>
              <p:cNvPr id="21" name="Freeform 20"/>
              <p:cNvSpPr/>
              <p:nvPr/>
            </p:nvSpPr>
            <p:spPr>
              <a:xfrm rot="3112287">
                <a:off x="5401971" y="1824371"/>
                <a:ext cx="577008" cy="535679"/>
              </a:xfrm>
              <a:custGeom>
                <a:avLst/>
                <a:gdLst>
                  <a:gd name="connsiteX0" fmla="*/ 0 w 809897"/>
                  <a:gd name="connsiteY0" fmla="*/ 209005 h 522514"/>
                  <a:gd name="connsiteX1" fmla="*/ 313509 w 809897"/>
                  <a:gd name="connsiteY1" fmla="*/ 287382 h 522514"/>
                  <a:gd name="connsiteX2" fmla="*/ 640080 w 809897"/>
                  <a:gd name="connsiteY2" fmla="*/ 522514 h 522514"/>
                  <a:gd name="connsiteX3" fmla="*/ 692332 w 809897"/>
                  <a:gd name="connsiteY3" fmla="*/ 378822 h 522514"/>
                  <a:gd name="connsiteX4" fmla="*/ 809897 w 809897"/>
                  <a:gd name="connsiteY4" fmla="*/ 300445 h 522514"/>
                  <a:gd name="connsiteX5" fmla="*/ 548640 w 809897"/>
                  <a:gd name="connsiteY5" fmla="*/ 326571 h 522514"/>
                  <a:gd name="connsiteX6" fmla="*/ 287383 w 809897"/>
                  <a:gd name="connsiteY6" fmla="*/ 235131 h 522514"/>
                  <a:gd name="connsiteX7" fmla="*/ 182880 w 809897"/>
                  <a:gd name="connsiteY7" fmla="*/ 0 h 522514"/>
                  <a:gd name="connsiteX8" fmla="*/ 169817 w 809897"/>
                  <a:gd name="connsiteY8" fmla="*/ 143691 h 522514"/>
                  <a:gd name="connsiteX9" fmla="*/ 91440 w 809897"/>
                  <a:gd name="connsiteY9" fmla="*/ 261257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897" h="522514">
                    <a:moveTo>
                      <a:pt x="0" y="209005"/>
                    </a:moveTo>
                    <a:lnTo>
                      <a:pt x="313509" y="287382"/>
                    </a:lnTo>
                    <a:lnTo>
                      <a:pt x="640080" y="522514"/>
                    </a:lnTo>
                    <a:lnTo>
                      <a:pt x="692332" y="378822"/>
                    </a:lnTo>
                    <a:lnTo>
                      <a:pt x="809897" y="300445"/>
                    </a:lnTo>
                    <a:lnTo>
                      <a:pt x="548640" y="326571"/>
                    </a:lnTo>
                    <a:lnTo>
                      <a:pt x="287383" y="235131"/>
                    </a:lnTo>
                    <a:lnTo>
                      <a:pt x="182880" y="0"/>
                    </a:lnTo>
                    <a:lnTo>
                      <a:pt x="169817" y="143691"/>
                    </a:lnTo>
                    <a:lnTo>
                      <a:pt x="91440" y="261257"/>
                    </a:lnTo>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232118" y="1199590"/>
              <a:ext cx="3048000" cy="923330"/>
            </a:xfrm>
            <a:prstGeom prst="rect">
              <a:avLst/>
            </a:prstGeom>
            <a:noFill/>
          </p:spPr>
          <p:txBody>
            <a:bodyPr wrap="square" rtlCol="0">
              <a:spAutoFit/>
            </a:bodyPr>
            <a:lstStyle/>
            <a:p>
              <a:r>
                <a:rPr lang="en-US" sz="5400" dirty="0"/>
                <a:t>B05003A</a:t>
              </a:r>
            </a:p>
          </p:txBody>
        </p:sp>
      </p:grpSp>
    </p:spTree>
    <p:extLst>
      <p:ext uri="{BB962C8B-B14F-4D97-AF65-F5344CB8AC3E}">
        <p14:creationId xmlns:p14="http://schemas.microsoft.com/office/powerpoint/2010/main" val="361547186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fld id="{FC63ECC8-719A-498E-B101-491B6A35558E}" type="slidenum">
              <a:rPr lang="en-US" smtClean="0"/>
              <a:t>19</a:t>
            </a:fld>
            <a:endParaRPr lang="en-US" dirty="0"/>
          </a:p>
        </p:txBody>
      </p:sp>
      <p:sp>
        <p:nvSpPr>
          <p:cNvPr id="5" name="Title 1"/>
          <p:cNvSpPr txBox="1">
            <a:spLocks/>
          </p:cNvSpPr>
          <p:nvPr/>
        </p:nvSpPr>
        <p:spPr>
          <a:xfrm>
            <a:off x="872860" y="380011"/>
            <a:ext cx="3307254" cy="50351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dirty="0">
                <a:solidFill>
                  <a:schemeClr val="tx2"/>
                </a:solidFill>
                <a:latin typeface="+mn-lt"/>
              </a:rPr>
            </a:br>
            <a:endParaRPr lang="en-US" sz="3300" b="1" dirty="0">
              <a:solidFill>
                <a:schemeClr val="accent5"/>
              </a:solidFill>
              <a:latin typeface="+mn-lt"/>
            </a:endParaRPr>
          </a:p>
        </p:txBody>
      </p:sp>
      <p:sp>
        <p:nvSpPr>
          <p:cNvPr id="8" name="TextBox 7"/>
          <p:cNvSpPr txBox="1"/>
          <p:nvPr/>
        </p:nvSpPr>
        <p:spPr>
          <a:xfrm>
            <a:off x="429402" y="458956"/>
            <a:ext cx="4513301" cy="5509200"/>
          </a:xfrm>
          <a:prstGeom prst="rect">
            <a:avLst/>
          </a:prstGeom>
          <a:noFill/>
        </p:spPr>
        <p:txBody>
          <a:bodyPr wrap="square" rtlCol="0">
            <a:spAutoFit/>
          </a:bodyPr>
          <a:lstStyle/>
          <a:p>
            <a:r>
              <a:rPr lang="en-US" sz="3600" b="1" dirty="0">
                <a:solidFill>
                  <a:schemeClr val="bg1"/>
                </a:solidFill>
              </a:rPr>
              <a:t>data.census.gov</a:t>
            </a:r>
            <a:endParaRPr lang="en-US" sz="3600" dirty="0">
              <a:solidFill>
                <a:schemeClr val="bg1"/>
              </a:solidFill>
            </a:endParaRP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Aka “Explore Census Data”</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URL :  data.census.gov</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Use Advanced Search</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Years back to 2000</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Multiple Surveys</a:t>
            </a:r>
          </a:p>
          <a:p>
            <a:endParaRPr lang="en-US" dirty="0"/>
          </a:p>
          <a:p>
            <a:endParaRPr lang="en-US" dirty="0"/>
          </a:p>
        </p:txBody>
      </p:sp>
      <p:pic>
        <p:nvPicPr>
          <p:cNvPr id="3" name="Picture 2">
            <a:extLst>
              <a:ext uri="{FF2B5EF4-FFF2-40B4-BE49-F238E27FC236}">
                <a16:creationId xmlns:a16="http://schemas.microsoft.com/office/drawing/2014/main" id="{A6839F90-7E73-4C13-B812-B0855F36B4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1278"/>
          <a:stretch/>
        </p:blipFill>
        <p:spPr>
          <a:xfrm>
            <a:off x="5143727" y="629909"/>
            <a:ext cx="7048273" cy="5440292"/>
          </a:xfrm>
          <a:prstGeom prst="rect">
            <a:avLst/>
          </a:prstGeom>
        </p:spPr>
      </p:pic>
    </p:spTree>
    <p:extLst>
      <p:ext uri="{BB962C8B-B14F-4D97-AF65-F5344CB8AC3E}">
        <p14:creationId xmlns:p14="http://schemas.microsoft.com/office/powerpoint/2010/main" val="290180871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08838" y="-115520"/>
            <a:ext cx="5383162" cy="8001000"/>
          </a:xfrm>
          <a:prstGeom prst="rect">
            <a:avLst/>
          </a:prstGeom>
          <a:solidFill>
            <a:schemeClr val="accent2">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2</a:t>
            </a:fld>
            <a:endParaRPr lang="en-US" dirty="0"/>
          </a:p>
        </p:txBody>
      </p:sp>
      <p:sp>
        <p:nvSpPr>
          <p:cNvPr id="5" name="Title 1"/>
          <p:cNvSpPr txBox="1">
            <a:spLocks/>
          </p:cNvSpPr>
          <p:nvPr/>
        </p:nvSpPr>
        <p:spPr>
          <a:xfrm>
            <a:off x="693174" y="380011"/>
            <a:ext cx="3486940" cy="50351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dirty="0">
                <a:solidFill>
                  <a:schemeClr val="tx2"/>
                </a:solidFill>
                <a:latin typeface="+mn-lt"/>
              </a:rPr>
            </a:br>
            <a:endParaRPr lang="en-US" sz="3300" b="1" dirty="0">
              <a:solidFill>
                <a:schemeClr val="accent5"/>
              </a:solidFill>
              <a:latin typeface="+mn-lt"/>
            </a:endParaRPr>
          </a:p>
        </p:txBody>
      </p:sp>
      <p:pic>
        <p:nvPicPr>
          <p:cNvPr id="1026" name="Picture 2" descr="C:\Users\kraik001\AppData\Local\Temp\1\SNAGHTML2a5e03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78245" y="633015"/>
            <a:ext cx="8232067" cy="1205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raik001\AppData\Local\Temp\1\SNAGHTML2a9c88f.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20732" y="2039571"/>
            <a:ext cx="85725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raik001\AppData\Local\Temp\1\SNAGHTML2aca49d.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20863" y="3109545"/>
            <a:ext cx="8391365" cy="11220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raik001\AppData\Local\Temp\1\SNAGHTML2afb102.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40912" y="4368102"/>
            <a:ext cx="9808984" cy="9006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8709" y="380012"/>
            <a:ext cx="4506349" cy="707886"/>
          </a:xfrm>
          <a:prstGeom prst="rect">
            <a:avLst/>
          </a:prstGeom>
        </p:spPr>
        <p:txBody>
          <a:bodyPr wrap="square">
            <a:spAutoFit/>
          </a:bodyPr>
          <a:lstStyle/>
          <a:p>
            <a:r>
              <a:rPr lang="en-US" altLang="en-US" sz="4000" b="1" dirty="0">
                <a:solidFill>
                  <a:schemeClr val="bg1"/>
                </a:solidFill>
                <a:cs typeface="Arial" charset="0"/>
              </a:rPr>
              <a:t>“Current”  Surveys</a:t>
            </a:r>
            <a:endParaRPr lang="en-US" sz="4000" b="1" dirty="0">
              <a:solidFill>
                <a:schemeClr val="bg1"/>
              </a:solidFill>
            </a:endParaRPr>
          </a:p>
        </p:txBody>
      </p:sp>
      <p:sp>
        <p:nvSpPr>
          <p:cNvPr id="13" name="TextBox 12">
            <a:extLst>
              <a:ext uri="{FF2B5EF4-FFF2-40B4-BE49-F238E27FC236}">
                <a16:creationId xmlns:a16="http://schemas.microsoft.com/office/drawing/2014/main" id="{FB98611F-D72C-4307-90A3-22D9ACF5E53F}"/>
              </a:ext>
            </a:extLst>
          </p:cNvPr>
          <p:cNvSpPr txBox="1"/>
          <p:nvPr/>
        </p:nvSpPr>
        <p:spPr>
          <a:xfrm>
            <a:off x="534471" y="1259175"/>
            <a:ext cx="5561529" cy="4339650"/>
          </a:xfrm>
          <a:prstGeom prst="rect">
            <a:avLst/>
          </a:prstGeom>
          <a:noFill/>
        </p:spPr>
        <p:txBody>
          <a:bodyPr wrap="square">
            <a:spAutoFit/>
          </a:bodyPr>
          <a:lstStyle/>
          <a:p>
            <a:pPr lvl="0"/>
            <a:r>
              <a:rPr lang="en-US" altLang="en-US" sz="2300" b="1" dirty="0">
                <a:solidFill>
                  <a:srgbClr val="FFFF00"/>
                </a:solidFill>
                <a:latin typeface="Calibri" panose="020F0502020204030204" pitchFamily="34" charset="0"/>
                <a:cs typeface="Calibri" panose="020F0502020204030204" pitchFamily="34" charset="0"/>
              </a:rPr>
              <a:t>HUD: </a:t>
            </a:r>
            <a:r>
              <a:rPr lang="en-US" altLang="en-US" sz="2300" dirty="0">
                <a:solidFill>
                  <a:schemeClr val="bg1"/>
                </a:solidFill>
                <a:latin typeface="Calibri" panose="020F0502020204030204" pitchFamily="34" charset="0"/>
                <a:cs typeface="Calibri" panose="020F0502020204030204" pitchFamily="34" charset="0"/>
              </a:rPr>
              <a:t>American Housing Survey</a:t>
            </a:r>
          </a:p>
          <a:p>
            <a:pPr lvl="0"/>
            <a:r>
              <a:rPr lang="en-US" sz="2300" b="1" dirty="0">
                <a:solidFill>
                  <a:srgbClr val="FFFF00"/>
                </a:solidFill>
                <a:latin typeface="Calibri" panose="020F0502020204030204" pitchFamily="34" charset="0"/>
                <a:cs typeface="Calibri" panose="020F0502020204030204" pitchFamily="34" charset="0"/>
              </a:rPr>
              <a:t>NYC: </a:t>
            </a:r>
            <a:r>
              <a:rPr lang="en-US" sz="2300" dirty="0">
                <a:solidFill>
                  <a:schemeClr val="bg1"/>
                </a:solidFill>
                <a:latin typeface="Calibri" panose="020F0502020204030204" pitchFamily="34" charset="0"/>
                <a:cs typeface="Calibri" panose="020F0502020204030204" pitchFamily="34" charset="0"/>
              </a:rPr>
              <a:t>Housing Vacancy Survey: NYC</a:t>
            </a:r>
            <a:endParaRPr lang="en-US" altLang="en-US" sz="2300" dirty="0">
              <a:solidFill>
                <a:schemeClr val="bg1"/>
              </a:solidFill>
              <a:latin typeface="Calibri" panose="020F0502020204030204" pitchFamily="34" charset="0"/>
              <a:cs typeface="Calibri" panose="020F0502020204030204" pitchFamily="34" charset="0"/>
            </a:endParaRPr>
          </a:p>
          <a:p>
            <a:pPr lvl="0"/>
            <a:r>
              <a:rPr lang="en-US" altLang="en-US" sz="2300" b="1" dirty="0">
                <a:solidFill>
                  <a:srgbClr val="FFFF00"/>
                </a:solidFill>
                <a:latin typeface="Calibri" panose="020F0502020204030204" pitchFamily="34" charset="0"/>
                <a:cs typeface="Calibri" panose="020F0502020204030204" pitchFamily="34" charset="0"/>
              </a:rPr>
              <a:t>US Dept Labor: </a:t>
            </a:r>
            <a:r>
              <a:rPr lang="en-US" altLang="en-US" sz="2300" dirty="0">
                <a:solidFill>
                  <a:schemeClr val="bg1"/>
                </a:solidFill>
                <a:latin typeface="Calibri" panose="020F0502020204030204" pitchFamily="34" charset="0"/>
                <a:cs typeface="Calibri" panose="020F0502020204030204" pitchFamily="34" charset="0"/>
              </a:rPr>
              <a:t>Consumer Expenditure,</a:t>
            </a:r>
          </a:p>
          <a:p>
            <a:pPr lvl="0"/>
            <a:r>
              <a:rPr lang="en-US" altLang="en-US" sz="2300" dirty="0">
                <a:solidFill>
                  <a:schemeClr val="bg1"/>
                </a:solidFill>
                <a:latin typeface="Calibri" panose="020F0502020204030204" pitchFamily="34" charset="0"/>
                <a:cs typeface="Calibri" panose="020F0502020204030204" pitchFamily="34" charset="0"/>
              </a:rPr>
              <a:t>Current Population Survey</a:t>
            </a:r>
          </a:p>
          <a:p>
            <a:pPr lvl="0"/>
            <a:r>
              <a:rPr lang="en-US" altLang="en-US" sz="2300" b="1" dirty="0">
                <a:solidFill>
                  <a:srgbClr val="FFFF00"/>
                </a:solidFill>
                <a:latin typeface="Calibri" panose="020F0502020204030204" pitchFamily="34" charset="0"/>
                <a:cs typeface="Calibri" panose="020F0502020204030204" pitchFamily="34" charset="0"/>
              </a:rPr>
              <a:t>US Dept of Justice:  </a:t>
            </a:r>
            <a:r>
              <a:rPr lang="en-US" altLang="en-US" sz="2300" dirty="0" err="1">
                <a:solidFill>
                  <a:schemeClr val="bg1"/>
                </a:solidFill>
                <a:latin typeface="Calibri" panose="020F0502020204030204" pitchFamily="34" charset="0"/>
                <a:cs typeface="Calibri" panose="020F0502020204030204" pitchFamily="34" charset="0"/>
              </a:rPr>
              <a:t>Nat’l</a:t>
            </a:r>
            <a:r>
              <a:rPr lang="en-US" altLang="en-US" sz="2300" dirty="0">
                <a:solidFill>
                  <a:schemeClr val="bg1"/>
                </a:solidFill>
                <a:latin typeface="Calibri" panose="020F0502020204030204" pitchFamily="34" charset="0"/>
                <a:cs typeface="Calibri" panose="020F0502020204030204" pitchFamily="34" charset="0"/>
              </a:rPr>
              <a:t> Crime &amp;          </a:t>
            </a:r>
            <a:r>
              <a:rPr lang="en-US" altLang="en-US" sz="2300" dirty="0" err="1">
                <a:solidFill>
                  <a:schemeClr val="bg1"/>
                </a:solidFill>
                <a:latin typeface="Calibri" panose="020F0502020204030204" pitchFamily="34" charset="0"/>
                <a:cs typeface="Calibri" panose="020F0502020204030204" pitchFamily="34" charset="0"/>
              </a:rPr>
              <a:t>Vicitimization</a:t>
            </a:r>
            <a:r>
              <a:rPr lang="en-US" altLang="en-US" sz="2300" dirty="0">
                <a:solidFill>
                  <a:schemeClr val="bg1"/>
                </a:solidFill>
                <a:latin typeface="Calibri" panose="020F0502020204030204" pitchFamily="34" charset="0"/>
                <a:cs typeface="Calibri" panose="020F0502020204030204" pitchFamily="34" charset="0"/>
              </a:rPr>
              <a:t> Survey</a:t>
            </a:r>
          </a:p>
          <a:p>
            <a:pPr lvl="0"/>
            <a:r>
              <a:rPr lang="en-US" altLang="en-US" sz="2300" b="1" dirty="0">
                <a:solidFill>
                  <a:srgbClr val="FFFF00"/>
                </a:solidFill>
                <a:latin typeface="Calibri" panose="020F0502020204030204" pitchFamily="34" charset="0"/>
                <a:cs typeface="Calibri" panose="020F0502020204030204" pitchFamily="34" charset="0"/>
              </a:rPr>
              <a:t>CDC: </a:t>
            </a:r>
            <a:r>
              <a:rPr lang="en-US" altLang="en-US" sz="2300" dirty="0" err="1">
                <a:solidFill>
                  <a:schemeClr val="bg1"/>
                </a:solidFill>
                <a:latin typeface="Calibri" panose="020F0502020204030204" pitchFamily="34" charset="0"/>
                <a:cs typeface="Calibri" panose="020F0502020204030204" pitchFamily="34" charset="0"/>
              </a:rPr>
              <a:t>Nat’l</a:t>
            </a:r>
            <a:r>
              <a:rPr lang="en-US" altLang="en-US" sz="2300" dirty="0">
                <a:solidFill>
                  <a:schemeClr val="bg1"/>
                </a:solidFill>
                <a:latin typeface="Calibri" panose="020F0502020204030204" pitchFamily="34" charset="0"/>
                <a:cs typeface="Calibri" panose="020F0502020204030204" pitchFamily="34" charset="0"/>
              </a:rPr>
              <a:t> Health Interview, </a:t>
            </a:r>
            <a:r>
              <a:rPr lang="en-US" altLang="en-US" sz="2300" dirty="0" err="1">
                <a:solidFill>
                  <a:schemeClr val="bg1"/>
                </a:solidFill>
                <a:latin typeface="Calibri" panose="020F0502020204030204" pitchFamily="34" charset="0"/>
                <a:cs typeface="Calibri" panose="020F0502020204030204" pitchFamily="34" charset="0"/>
              </a:rPr>
              <a:t>Nat’l</a:t>
            </a:r>
            <a:r>
              <a:rPr lang="en-US" altLang="en-US" sz="2300" dirty="0">
                <a:solidFill>
                  <a:schemeClr val="bg1"/>
                </a:solidFill>
                <a:latin typeface="Calibri" panose="020F0502020204030204" pitchFamily="34" charset="0"/>
                <a:cs typeface="Calibri" panose="020F0502020204030204" pitchFamily="34" charset="0"/>
              </a:rPr>
              <a:t> Ambulatory Medical Cure Survey; </a:t>
            </a:r>
            <a:r>
              <a:rPr lang="en-US" altLang="en-US" sz="2300" dirty="0" err="1">
                <a:solidFill>
                  <a:schemeClr val="bg1"/>
                </a:solidFill>
                <a:latin typeface="Calibri" panose="020F0502020204030204" pitchFamily="34" charset="0"/>
                <a:cs typeface="Calibri" panose="020F0502020204030204" pitchFamily="34" charset="0"/>
              </a:rPr>
              <a:t>Nat’l</a:t>
            </a:r>
            <a:r>
              <a:rPr lang="en-US" altLang="en-US" sz="2300" dirty="0">
                <a:solidFill>
                  <a:schemeClr val="bg1"/>
                </a:solidFill>
                <a:latin typeface="Calibri" panose="020F0502020204030204" pitchFamily="34" charset="0"/>
                <a:cs typeface="Calibri" panose="020F0502020204030204" pitchFamily="34" charset="0"/>
              </a:rPr>
              <a:t> Hospital</a:t>
            </a:r>
          </a:p>
          <a:p>
            <a:pPr lvl="0"/>
            <a:r>
              <a:rPr lang="en-US" altLang="en-US" sz="2300" b="1" dirty="0">
                <a:solidFill>
                  <a:srgbClr val="FFFF00"/>
                </a:solidFill>
                <a:latin typeface="Calibri" panose="020F0502020204030204" pitchFamily="34" charset="0"/>
                <a:cs typeface="Calibri" panose="020F0502020204030204" pitchFamily="34" charset="0"/>
              </a:rPr>
              <a:t>Census Bureau:  </a:t>
            </a:r>
            <a:r>
              <a:rPr lang="en-US" altLang="en-US" sz="2300" dirty="0">
                <a:solidFill>
                  <a:schemeClr val="bg1"/>
                </a:solidFill>
                <a:latin typeface="Calibri" panose="020F0502020204030204" pitchFamily="34" charset="0"/>
                <a:cs typeface="Calibri" panose="020F0502020204030204" pitchFamily="34" charset="0"/>
              </a:rPr>
              <a:t>Survey of Income &amp; Program Participation (SIPP);</a:t>
            </a:r>
          </a:p>
          <a:p>
            <a:pPr lvl="0"/>
            <a:r>
              <a:rPr lang="en-US" altLang="en-US" sz="2300" dirty="0">
                <a:solidFill>
                  <a:schemeClr val="bg1"/>
                </a:solidFill>
                <a:latin typeface="Calibri" panose="020F0502020204030204" pitchFamily="34" charset="0"/>
                <a:cs typeface="Calibri" panose="020F0502020204030204" pitchFamily="34" charset="0"/>
              </a:rPr>
              <a:t>American Community Survey (ACS)</a:t>
            </a:r>
          </a:p>
        </p:txBody>
      </p:sp>
    </p:spTree>
    <p:extLst>
      <p:ext uri="{BB962C8B-B14F-4D97-AF65-F5344CB8AC3E}">
        <p14:creationId xmlns:p14="http://schemas.microsoft.com/office/powerpoint/2010/main" val="345310393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fld id="{FC63ECC8-719A-498E-B101-491B6A35558E}" type="slidenum">
              <a:rPr lang="en-US" smtClean="0"/>
              <a:t>20</a:t>
            </a:fld>
            <a:endParaRPr lang="en-US" dirty="0"/>
          </a:p>
        </p:txBody>
      </p:sp>
      <p:sp>
        <p:nvSpPr>
          <p:cNvPr id="5" name="Title 1"/>
          <p:cNvSpPr txBox="1">
            <a:spLocks/>
          </p:cNvSpPr>
          <p:nvPr/>
        </p:nvSpPr>
        <p:spPr>
          <a:xfrm>
            <a:off x="872860" y="380011"/>
            <a:ext cx="3307254" cy="50351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dirty="0">
                <a:solidFill>
                  <a:schemeClr val="tx2"/>
                </a:solidFill>
                <a:latin typeface="+mn-lt"/>
              </a:rPr>
            </a:br>
            <a:endParaRPr lang="en-US" sz="3300" b="1" dirty="0">
              <a:solidFill>
                <a:schemeClr val="accent5"/>
              </a:solidFill>
              <a:latin typeface="+mn-lt"/>
            </a:endParaRPr>
          </a:p>
        </p:txBody>
      </p:sp>
      <p:sp>
        <p:nvSpPr>
          <p:cNvPr id="8" name="TextBox 7"/>
          <p:cNvSpPr txBox="1"/>
          <p:nvPr/>
        </p:nvSpPr>
        <p:spPr>
          <a:xfrm>
            <a:off x="429402" y="458956"/>
            <a:ext cx="4513301" cy="5509200"/>
          </a:xfrm>
          <a:prstGeom prst="rect">
            <a:avLst/>
          </a:prstGeom>
          <a:noFill/>
        </p:spPr>
        <p:txBody>
          <a:bodyPr wrap="square" rtlCol="0">
            <a:spAutoFit/>
          </a:bodyPr>
          <a:lstStyle/>
          <a:p>
            <a:r>
              <a:rPr lang="en-US" sz="3600" b="1" dirty="0">
                <a:solidFill>
                  <a:schemeClr val="bg1"/>
                </a:solidFill>
              </a:rPr>
              <a:t>data.census.gov</a:t>
            </a:r>
            <a:endParaRPr lang="en-US" sz="3600" dirty="0">
              <a:solidFill>
                <a:schemeClr val="bg1"/>
              </a:solidFill>
            </a:endParaRP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Aka “Explore Census Data”</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URL :  data.census.gov</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Use Advanced Search</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Years back to 2000</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Multiple Surveys</a:t>
            </a:r>
          </a:p>
          <a:p>
            <a:endParaRPr lang="en-US" dirty="0"/>
          </a:p>
          <a:p>
            <a:endParaRPr lang="en-US" dirty="0"/>
          </a:p>
        </p:txBody>
      </p:sp>
      <p:pic>
        <p:nvPicPr>
          <p:cNvPr id="3" name="Picture 2">
            <a:extLst>
              <a:ext uri="{FF2B5EF4-FFF2-40B4-BE49-F238E27FC236}">
                <a16:creationId xmlns:a16="http://schemas.microsoft.com/office/drawing/2014/main" id="{A6839F90-7E73-4C13-B812-B0855F36B4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49" r="1649"/>
          <a:stretch/>
        </p:blipFill>
        <p:spPr>
          <a:xfrm>
            <a:off x="5143727" y="629909"/>
            <a:ext cx="7048273" cy="5440292"/>
          </a:xfrm>
          <a:prstGeom prst="rect">
            <a:avLst/>
          </a:prstGeom>
        </p:spPr>
      </p:pic>
    </p:spTree>
    <p:extLst>
      <p:ext uri="{BB962C8B-B14F-4D97-AF65-F5344CB8AC3E}">
        <p14:creationId xmlns:p14="http://schemas.microsoft.com/office/powerpoint/2010/main" val="72516937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63ECC8-719A-498E-B101-491B6A35558E}" type="slidenum">
              <a:rPr lang="en-US" smtClean="0"/>
              <a:t>21</a:t>
            </a:fld>
            <a:endParaRPr lang="en-US" dirty="0"/>
          </a:p>
        </p:txBody>
      </p:sp>
      <p:sp>
        <p:nvSpPr>
          <p:cNvPr id="5" name="Title 1"/>
          <p:cNvSpPr txBox="1">
            <a:spLocks/>
          </p:cNvSpPr>
          <p:nvPr/>
        </p:nvSpPr>
        <p:spPr>
          <a:xfrm>
            <a:off x="1032425" y="722911"/>
            <a:ext cx="3307254" cy="50351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dirty="0">
                <a:solidFill>
                  <a:schemeClr val="tx2"/>
                </a:solidFill>
                <a:latin typeface="+mn-lt"/>
              </a:rPr>
            </a:br>
            <a:endParaRPr lang="en-US" sz="3300" b="1" dirty="0">
              <a:solidFill>
                <a:schemeClr val="accent5"/>
              </a:solidFill>
              <a:latin typeface="+mn-lt"/>
            </a:endParaRPr>
          </a:p>
        </p:txBody>
      </p:sp>
      <p:sp>
        <p:nvSpPr>
          <p:cNvPr id="8" name="TextBox 7"/>
          <p:cNvSpPr txBox="1"/>
          <p:nvPr/>
        </p:nvSpPr>
        <p:spPr>
          <a:xfrm>
            <a:off x="429402" y="1947818"/>
            <a:ext cx="1837143" cy="2585323"/>
          </a:xfrm>
          <a:prstGeom prst="rect">
            <a:avLst/>
          </a:prstGeom>
          <a:noFill/>
        </p:spPr>
        <p:txBody>
          <a:bodyPr wrap="square" rtlCol="0">
            <a:spAutoFit/>
          </a:bodyPr>
          <a:lstStyle/>
          <a:p>
            <a:pPr algn="r"/>
            <a:r>
              <a:rPr lang="en-US" sz="3600" b="1" dirty="0">
                <a:solidFill>
                  <a:srgbClr val="FFFFCC"/>
                </a:solidFill>
              </a:rPr>
              <a:t>Steps to follow:</a:t>
            </a:r>
          </a:p>
          <a:p>
            <a:pPr algn="r"/>
            <a:r>
              <a:rPr lang="en-US" sz="3600" b="1" dirty="0">
                <a:solidFill>
                  <a:schemeClr val="bg1"/>
                </a:solidFill>
              </a:rPr>
              <a:t>Looking for Data</a:t>
            </a:r>
            <a:endParaRPr lang="en-US" dirty="0"/>
          </a:p>
          <a:p>
            <a:endParaRPr lang="en-US" dirty="0"/>
          </a:p>
        </p:txBody>
      </p:sp>
      <p:graphicFrame>
        <p:nvGraphicFramePr>
          <p:cNvPr id="2" name="Diagram 1">
            <a:extLst>
              <a:ext uri="{FF2B5EF4-FFF2-40B4-BE49-F238E27FC236}">
                <a16:creationId xmlns:a16="http://schemas.microsoft.com/office/drawing/2014/main" id="{0C37E336-39CC-B18C-E93B-7C2796B6F94C}"/>
              </a:ext>
            </a:extLst>
          </p:cNvPr>
          <p:cNvGraphicFramePr/>
          <p:nvPr>
            <p:extLst>
              <p:ext uri="{D42A27DB-BD31-4B8C-83A1-F6EECF244321}">
                <p14:modId xmlns:p14="http://schemas.microsoft.com/office/powerpoint/2010/main" val="693090747"/>
              </p:ext>
            </p:extLst>
          </p:nvPr>
        </p:nvGraphicFramePr>
        <p:xfrm>
          <a:off x="2869568" y="0"/>
          <a:ext cx="9000047" cy="2655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7B5DAF63-034F-2F4D-909C-412EC4CD73E7}"/>
              </a:ext>
            </a:extLst>
          </p:cNvPr>
          <p:cNvSpPr txBox="1"/>
          <p:nvPr/>
        </p:nvSpPr>
        <p:spPr>
          <a:xfrm>
            <a:off x="2959149" y="4811650"/>
            <a:ext cx="8820883" cy="1323439"/>
          </a:xfrm>
          <a:prstGeom prst="rect">
            <a:avLst/>
          </a:prstGeom>
          <a:noFill/>
        </p:spPr>
        <p:txBody>
          <a:bodyPr wrap="square">
            <a:spAutoFit/>
          </a:bodyPr>
          <a:lstStyle/>
          <a:p>
            <a:pPr algn="ctr"/>
            <a:r>
              <a:rPr lang="en-US" sz="4000" b="1" dirty="0">
                <a:solidFill>
                  <a:srgbClr val="205493"/>
                </a:solidFill>
              </a:rPr>
              <a:t>But you will have to select the type of data table you want (DP, B, S, etc.)</a:t>
            </a:r>
            <a:endParaRPr lang="en-US" sz="4000" dirty="0">
              <a:solidFill>
                <a:srgbClr val="205493"/>
              </a:solidFill>
            </a:endParaRPr>
          </a:p>
        </p:txBody>
      </p:sp>
      <p:sp>
        <p:nvSpPr>
          <p:cNvPr id="12" name="TextBox 11">
            <a:extLst>
              <a:ext uri="{FF2B5EF4-FFF2-40B4-BE49-F238E27FC236}">
                <a16:creationId xmlns:a16="http://schemas.microsoft.com/office/drawing/2014/main" id="{26370367-AA52-EE11-7C5A-6244B453943D}"/>
              </a:ext>
            </a:extLst>
          </p:cNvPr>
          <p:cNvSpPr txBox="1"/>
          <p:nvPr/>
        </p:nvSpPr>
        <p:spPr>
          <a:xfrm>
            <a:off x="4514268" y="2040150"/>
            <a:ext cx="2760242" cy="1200329"/>
          </a:xfrm>
          <a:prstGeom prst="rect">
            <a:avLst/>
          </a:prstGeom>
          <a:noFill/>
        </p:spPr>
        <p:txBody>
          <a:bodyPr wrap="square">
            <a:spAutoFit/>
          </a:bodyPr>
          <a:lstStyle/>
          <a:p>
            <a:pPr algn="ctr"/>
            <a:r>
              <a:rPr lang="en-US" sz="2400" b="1" dirty="0">
                <a:solidFill>
                  <a:srgbClr val="FF0000"/>
                </a:solidFill>
              </a:rPr>
              <a:t>Drop-down</a:t>
            </a:r>
          </a:p>
          <a:p>
            <a:pPr algn="ctr"/>
            <a:r>
              <a:rPr lang="en-US" sz="2400" b="1" dirty="0">
                <a:solidFill>
                  <a:srgbClr val="FF0000"/>
                </a:solidFill>
              </a:rPr>
              <a:t>Within Geo</a:t>
            </a:r>
          </a:p>
          <a:p>
            <a:pPr algn="ctr"/>
            <a:r>
              <a:rPr lang="en-US" sz="2400" b="1" dirty="0">
                <a:solidFill>
                  <a:srgbClr val="FF0000"/>
                </a:solidFill>
              </a:rPr>
              <a:t>Map Selection</a:t>
            </a:r>
          </a:p>
        </p:txBody>
      </p:sp>
    </p:spTree>
    <p:extLst>
      <p:ext uri="{BB962C8B-B14F-4D97-AF65-F5344CB8AC3E}">
        <p14:creationId xmlns:p14="http://schemas.microsoft.com/office/powerpoint/2010/main" val="41170628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63ECC8-719A-498E-B101-491B6A35558E}" type="slidenum">
              <a:rPr lang="en-US" smtClean="0"/>
              <a:t>22</a:t>
            </a:fld>
            <a:endParaRPr lang="en-US" dirty="0"/>
          </a:p>
        </p:txBody>
      </p:sp>
      <p:sp>
        <p:nvSpPr>
          <p:cNvPr id="5" name="Title 1"/>
          <p:cNvSpPr txBox="1">
            <a:spLocks/>
          </p:cNvSpPr>
          <p:nvPr/>
        </p:nvSpPr>
        <p:spPr>
          <a:xfrm>
            <a:off x="1032425" y="722911"/>
            <a:ext cx="3307254" cy="50351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dirty="0">
                <a:solidFill>
                  <a:schemeClr val="tx2"/>
                </a:solidFill>
                <a:latin typeface="+mn-lt"/>
              </a:rPr>
            </a:br>
            <a:endParaRPr lang="en-US" sz="3300" b="1" dirty="0">
              <a:solidFill>
                <a:schemeClr val="accent5"/>
              </a:solidFill>
              <a:latin typeface="+mn-lt"/>
            </a:endParaRPr>
          </a:p>
        </p:txBody>
      </p:sp>
      <p:sp>
        <p:nvSpPr>
          <p:cNvPr id="8" name="TextBox 7"/>
          <p:cNvSpPr txBox="1"/>
          <p:nvPr/>
        </p:nvSpPr>
        <p:spPr>
          <a:xfrm>
            <a:off x="429402" y="1947818"/>
            <a:ext cx="1837143" cy="2585323"/>
          </a:xfrm>
          <a:prstGeom prst="rect">
            <a:avLst/>
          </a:prstGeom>
          <a:noFill/>
        </p:spPr>
        <p:txBody>
          <a:bodyPr wrap="square" rtlCol="0">
            <a:spAutoFit/>
          </a:bodyPr>
          <a:lstStyle/>
          <a:p>
            <a:pPr algn="r"/>
            <a:r>
              <a:rPr lang="en-US" sz="3600" b="1" dirty="0">
                <a:solidFill>
                  <a:srgbClr val="FFFFCC"/>
                </a:solidFill>
              </a:rPr>
              <a:t>Steps to follow:</a:t>
            </a:r>
          </a:p>
          <a:p>
            <a:pPr algn="r"/>
            <a:r>
              <a:rPr lang="en-US" sz="3600" b="1" dirty="0">
                <a:solidFill>
                  <a:schemeClr val="bg1"/>
                </a:solidFill>
              </a:rPr>
              <a:t>Looking for Data</a:t>
            </a:r>
            <a:endParaRPr lang="en-US" dirty="0"/>
          </a:p>
          <a:p>
            <a:endParaRPr lang="en-US" dirty="0"/>
          </a:p>
        </p:txBody>
      </p:sp>
      <p:graphicFrame>
        <p:nvGraphicFramePr>
          <p:cNvPr id="6" name="Diagram 5">
            <a:extLst>
              <a:ext uri="{FF2B5EF4-FFF2-40B4-BE49-F238E27FC236}">
                <a16:creationId xmlns:a16="http://schemas.microsoft.com/office/drawing/2014/main" id="{F07E94BD-5882-4993-F428-D6E479C6E2B8}"/>
              </a:ext>
            </a:extLst>
          </p:cNvPr>
          <p:cNvGraphicFramePr/>
          <p:nvPr/>
        </p:nvGraphicFramePr>
        <p:xfrm>
          <a:off x="2869567" y="1665763"/>
          <a:ext cx="9000047" cy="295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8BC850F-7465-0A74-F5BB-F0A4CCDDFAE4}"/>
              </a:ext>
            </a:extLst>
          </p:cNvPr>
          <p:cNvSpPr txBox="1"/>
          <p:nvPr/>
        </p:nvSpPr>
        <p:spPr>
          <a:xfrm>
            <a:off x="2995977" y="4339850"/>
            <a:ext cx="8820883" cy="1323439"/>
          </a:xfrm>
          <a:prstGeom prst="rect">
            <a:avLst/>
          </a:prstGeom>
          <a:noFill/>
        </p:spPr>
        <p:txBody>
          <a:bodyPr wrap="square">
            <a:spAutoFit/>
          </a:bodyPr>
          <a:lstStyle/>
          <a:p>
            <a:pPr algn="ctr"/>
            <a:r>
              <a:rPr lang="en-US" sz="4000" b="1" dirty="0">
                <a:solidFill>
                  <a:srgbClr val="205493"/>
                </a:solidFill>
              </a:rPr>
              <a:t>But you may have to select the survey you need.</a:t>
            </a:r>
            <a:endParaRPr lang="en-US" sz="4000" dirty="0">
              <a:solidFill>
                <a:srgbClr val="205493"/>
              </a:solidFill>
            </a:endParaRPr>
          </a:p>
        </p:txBody>
      </p:sp>
    </p:spTree>
    <p:extLst>
      <p:ext uri="{BB962C8B-B14F-4D97-AF65-F5344CB8AC3E}">
        <p14:creationId xmlns:p14="http://schemas.microsoft.com/office/powerpoint/2010/main" val="13459469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63ECC8-719A-498E-B101-491B6A35558E}" type="slidenum">
              <a:rPr lang="en-US" smtClean="0"/>
              <a:t>23</a:t>
            </a:fld>
            <a:endParaRPr lang="en-US" dirty="0"/>
          </a:p>
        </p:txBody>
      </p:sp>
      <p:sp>
        <p:nvSpPr>
          <p:cNvPr id="5" name="Title 1"/>
          <p:cNvSpPr txBox="1">
            <a:spLocks/>
          </p:cNvSpPr>
          <p:nvPr/>
        </p:nvSpPr>
        <p:spPr>
          <a:xfrm>
            <a:off x="1032425" y="722911"/>
            <a:ext cx="3307254" cy="50351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dirty="0">
                <a:solidFill>
                  <a:schemeClr val="tx2"/>
                </a:solidFill>
                <a:latin typeface="+mn-lt"/>
              </a:rPr>
            </a:br>
            <a:endParaRPr lang="en-US" sz="3300" b="1" dirty="0">
              <a:solidFill>
                <a:schemeClr val="accent5"/>
              </a:solidFill>
              <a:latin typeface="+mn-lt"/>
            </a:endParaRPr>
          </a:p>
        </p:txBody>
      </p:sp>
      <p:sp>
        <p:nvSpPr>
          <p:cNvPr id="8" name="TextBox 7"/>
          <p:cNvSpPr txBox="1"/>
          <p:nvPr/>
        </p:nvSpPr>
        <p:spPr>
          <a:xfrm>
            <a:off x="429402" y="1947818"/>
            <a:ext cx="1837143" cy="2585323"/>
          </a:xfrm>
          <a:prstGeom prst="rect">
            <a:avLst/>
          </a:prstGeom>
          <a:noFill/>
        </p:spPr>
        <p:txBody>
          <a:bodyPr wrap="square" rtlCol="0">
            <a:spAutoFit/>
          </a:bodyPr>
          <a:lstStyle/>
          <a:p>
            <a:pPr algn="r"/>
            <a:r>
              <a:rPr lang="en-US" sz="3600" b="1" dirty="0">
                <a:solidFill>
                  <a:srgbClr val="FFFFCC"/>
                </a:solidFill>
              </a:rPr>
              <a:t>Steps to follow:</a:t>
            </a:r>
          </a:p>
          <a:p>
            <a:pPr algn="r"/>
            <a:r>
              <a:rPr lang="en-US" sz="3600" b="1" dirty="0">
                <a:solidFill>
                  <a:schemeClr val="bg1"/>
                </a:solidFill>
              </a:rPr>
              <a:t>Looking for Data</a:t>
            </a:r>
            <a:endParaRPr lang="en-US" dirty="0"/>
          </a:p>
          <a:p>
            <a:endParaRPr lang="en-US" dirty="0"/>
          </a:p>
        </p:txBody>
      </p:sp>
      <p:graphicFrame>
        <p:nvGraphicFramePr>
          <p:cNvPr id="7" name="Diagram 6">
            <a:extLst>
              <a:ext uri="{FF2B5EF4-FFF2-40B4-BE49-F238E27FC236}">
                <a16:creationId xmlns:a16="http://schemas.microsoft.com/office/drawing/2014/main" id="{554D24B1-FAE1-F32E-67A8-2A1B32E853C6}"/>
              </a:ext>
            </a:extLst>
          </p:cNvPr>
          <p:cNvGraphicFramePr/>
          <p:nvPr/>
        </p:nvGraphicFramePr>
        <p:xfrm>
          <a:off x="4997305" y="4321040"/>
          <a:ext cx="6872310" cy="1645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039DE72-F759-B8A3-B11B-B2AF7191D306}"/>
              </a:ext>
            </a:extLst>
          </p:cNvPr>
          <p:cNvSpPr txBox="1"/>
          <p:nvPr/>
        </p:nvSpPr>
        <p:spPr>
          <a:xfrm>
            <a:off x="3304443" y="624379"/>
            <a:ext cx="8231064" cy="1938992"/>
          </a:xfrm>
          <a:prstGeom prst="rect">
            <a:avLst/>
          </a:prstGeom>
          <a:noFill/>
        </p:spPr>
        <p:txBody>
          <a:bodyPr wrap="square">
            <a:spAutoFit/>
          </a:bodyPr>
          <a:lstStyle/>
          <a:p>
            <a:pPr algn="ctr"/>
            <a:r>
              <a:rPr lang="en-US" sz="4000" b="1" dirty="0">
                <a:solidFill>
                  <a:srgbClr val="205493"/>
                </a:solidFill>
              </a:rPr>
              <a:t>You will get all years, but you will still have to select the data table, and potentially the year.</a:t>
            </a:r>
            <a:endParaRPr lang="en-US" sz="4000" dirty="0">
              <a:solidFill>
                <a:srgbClr val="205493"/>
              </a:solidFill>
            </a:endParaRPr>
          </a:p>
        </p:txBody>
      </p:sp>
    </p:spTree>
    <p:extLst>
      <p:ext uri="{BB962C8B-B14F-4D97-AF65-F5344CB8AC3E}">
        <p14:creationId xmlns:p14="http://schemas.microsoft.com/office/powerpoint/2010/main" val="405528679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D745EA-9FCA-47BA-B40B-D7C9E05ADBC4}"/>
              </a:ext>
            </a:extLst>
          </p:cNvPr>
          <p:cNvSpPr txBox="1"/>
          <p:nvPr/>
        </p:nvSpPr>
        <p:spPr>
          <a:xfrm>
            <a:off x="850261" y="514960"/>
            <a:ext cx="5078627" cy="3973395"/>
          </a:xfrm>
          <a:prstGeom prst="rect">
            <a:avLst/>
          </a:prstGeom>
          <a:solidFill>
            <a:srgbClr val="3D6591">
              <a:alpha val="52000"/>
            </a:srgbClr>
          </a:solidFill>
        </p:spPr>
        <p:txBody>
          <a:bodyPr wrap="square">
            <a:spAutoFit/>
          </a:bodyPr>
          <a:lstStyle/>
          <a:p>
            <a:pPr algn="ctr">
              <a:lnSpc>
                <a:spcPct val="90000"/>
              </a:lnSpc>
              <a:spcAft>
                <a:spcPts val="600"/>
              </a:spcAft>
              <a:defRPr b="1">
                <a:solidFill>
                  <a:srgbClr val="FFFFFF"/>
                </a:solidFill>
                <a:latin typeface="Arial"/>
                <a:ea typeface="Arial"/>
                <a:cs typeface="Arial"/>
                <a:sym typeface="Arial"/>
              </a:defRPr>
            </a:pPr>
            <a:endParaRPr lang="en-US" sz="2000" dirty="0">
              <a:solidFill>
                <a:srgbClr val="FFFF66"/>
              </a:solidFill>
              <a:latin typeface="Calibri" panose="020F0502020204030204" pitchFamily="34" charset="0"/>
              <a:cs typeface="Calibri" panose="020F0502020204030204" pitchFamily="34" charset="0"/>
            </a:endParaRPr>
          </a:p>
          <a:p>
            <a:pPr>
              <a:lnSpc>
                <a:spcPct val="90000"/>
              </a:lnSpc>
              <a:spcAft>
                <a:spcPts val="600"/>
              </a:spcAft>
              <a:defRPr b="1">
                <a:solidFill>
                  <a:srgbClr val="FFFFFF"/>
                </a:solidFill>
                <a:latin typeface="Arial"/>
                <a:ea typeface="Arial"/>
                <a:cs typeface="Arial"/>
                <a:sym typeface="Arial"/>
              </a:defRPr>
            </a:pPr>
            <a:r>
              <a:rPr lang="en-US" sz="2400" dirty="0">
                <a:solidFill>
                  <a:srgbClr val="FFFF66"/>
                </a:solidFill>
                <a:latin typeface="Calibri" panose="020F0502020204030204" pitchFamily="34" charset="0"/>
                <a:cs typeface="Calibri" panose="020F0502020204030204" pitchFamily="34" charset="0"/>
              </a:rPr>
              <a:t>David KRAIKER</a:t>
            </a:r>
          </a:p>
          <a:p>
            <a:pPr>
              <a:defRPr b="1">
                <a:solidFill>
                  <a:srgbClr val="FFFFFF"/>
                </a:solidFill>
                <a:latin typeface="Arial"/>
                <a:ea typeface="Arial"/>
                <a:cs typeface="Arial"/>
                <a:sym typeface="Arial"/>
              </a:defRPr>
            </a:pPr>
            <a:r>
              <a:rPr lang="en-US" sz="2400" dirty="0">
                <a:solidFill>
                  <a:srgbClr val="FFFF66"/>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david.j.kraiker@census.gov</a:t>
            </a:r>
            <a:endParaRPr lang="en-US" sz="2400" dirty="0">
              <a:solidFill>
                <a:srgbClr val="FFFF66"/>
              </a:solidFill>
              <a:latin typeface="Calibri" panose="020F0502020204030204" pitchFamily="34" charset="0"/>
              <a:cs typeface="Calibri" panose="020F0502020204030204" pitchFamily="34" charset="0"/>
            </a:endParaRPr>
          </a:p>
          <a:p>
            <a:pPr>
              <a:defRPr b="1">
                <a:solidFill>
                  <a:srgbClr val="FFFFFF"/>
                </a:solidFill>
                <a:latin typeface="Arial"/>
                <a:ea typeface="Arial"/>
                <a:cs typeface="Arial"/>
                <a:sym typeface="Arial"/>
              </a:defRPr>
            </a:pPr>
            <a:endParaRPr lang="en-US" sz="2400" dirty="0">
              <a:solidFill>
                <a:srgbClr val="FFFF66"/>
              </a:solidFill>
              <a:latin typeface="Calibri" panose="020F0502020204030204" pitchFamily="34" charset="0"/>
              <a:cs typeface="Calibri" panose="020F0502020204030204" pitchFamily="34" charset="0"/>
            </a:endParaRPr>
          </a:p>
          <a:p>
            <a:pPr>
              <a:lnSpc>
                <a:spcPct val="90000"/>
              </a:lnSpc>
              <a:spcAft>
                <a:spcPts val="600"/>
              </a:spcAft>
              <a:defRPr b="1">
                <a:solidFill>
                  <a:srgbClr val="FFFFFF"/>
                </a:solidFill>
                <a:latin typeface="Arial"/>
                <a:ea typeface="Arial"/>
                <a:cs typeface="Arial"/>
                <a:sym typeface="Arial"/>
              </a:defRPr>
            </a:pPr>
            <a:r>
              <a:rPr lang="en-US" sz="2400" dirty="0">
                <a:solidFill>
                  <a:srgbClr val="FFFF66"/>
                </a:solidFill>
                <a:latin typeface="Calibri" panose="020F0502020204030204" pitchFamily="34" charset="0"/>
                <a:cs typeface="Calibri" panose="020F0502020204030204" pitchFamily="34" charset="0"/>
              </a:rPr>
              <a:t>census.askdata@census.gov</a:t>
            </a:r>
          </a:p>
          <a:p>
            <a:pPr>
              <a:lnSpc>
                <a:spcPct val="90000"/>
              </a:lnSpc>
              <a:spcAft>
                <a:spcPts val="600"/>
              </a:spcAft>
              <a:defRPr b="1">
                <a:solidFill>
                  <a:srgbClr val="FFFFFF"/>
                </a:solidFill>
                <a:latin typeface="Arial"/>
                <a:ea typeface="Arial"/>
                <a:cs typeface="Arial"/>
                <a:sym typeface="Arial"/>
              </a:defRPr>
            </a:pPr>
            <a:r>
              <a:rPr lang="en-US" sz="2400" dirty="0">
                <a:solidFill>
                  <a:srgbClr val="FFFF66"/>
                </a:solidFill>
                <a:latin typeface="Calibri" panose="020F0502020204030204" pitchFamily="34" charset="0"/>
                <a:cs typeface="Calibri" panose="020F0502020204030204" pitchFamily="34" charset="0"/>
              </a:rPr>
              <a:t>1-844-ASK-DATA</a:t>
            </a:r>
          </a:p>
          <a:p>
            <a:pPr>
              <a:lnSpc>
                <a:spcPct val="90000"/>
              </a:lnSpc>
              <a:spcAft>
                <a:spcPts val="600"/>
              </a:spcAft>
              <a:defRPr b="1">
                <a:solidFill>
                  <a:srgbClr val="FFFFFF"/>
                </a:solidFill>
                <a:latin typeface="Arial"/>
                <a:ea typeface="Arial"/>
                <a:cs typeface="Arial"/>
                <a:sym typeface="Arial"/>
              </a:defRPr>
            </a:pPr>
            <a:r>
              <a:rPr lang="en-US" sz="2400" dirty="0">
                <a:solidFill>
                  <a:srgbClr val="FFFF66"/>
                </a:solidFill>
                <a:latin typeface="Calibri" panose="020F0502020204030204" pitchFamily="34" charset="0"/>
                <a:cs typeface="Calibri" panose="020F0502020204030204" pitchFamily="34" charset="0"/>
              </a:rPr>
              <a:t>         (275-3282)</a:t>
            </a:r>
          </a:p>
          <a:p>
            <a:pPr>
              <a:lnSpc>
                <a:spcPct val="90000"/>
              </a:lnSpc>
              <a:spcAft>
                <a:spcPts val="600"/>
              </a:spcAft>
              <a:defRPr b="1">
                <a:solidFill>
                  <a:srgbClr val="FFFFFF"/>
                </a:solidFill>
                <a:latin typeface="Arial"/>
                <a:ea typeface="Arial"/>
                <a:cs typeface="Arial"/>
                <a:sym typeface="Arial"/>
              </a:defRPr>
            </a:pPr>
            <a:endParaRPr lang="en-US" sz="2400" dirty="0">
              <a:solidFill>
                <a:srgbClr val="FFFF66"/>
              </a:solidFill>
              <a:latin typeface="Calibri" panose="020F0502020204030204" pitchFamily="34" charset="0"/>
              <a:cs typeface="Calibri" panose="020F0502020204030204" pitchFamily="34" charset="0"/>
            </a:endParaRPr>
          </a:p>
          <a:p>
            <a:pPr>
              <a:lnSpc>
                <a:spcPct val="90000"/>
              </a:lnSpc>
              <a:spcAft>
                <a:spcPts val="600"/>
              </a:spcAft>
              <a:defRPr b="1">
                <a:solidFill>
                  <a:srgbClr val="FFFFFF"/>
                </a:solidFill>
                <a:latin typeface="Arial"/>
                <a:ea typeface="Arial"/>
                <a:cs typeface="Arial"/>
                <a:sym typeface="Arial"/>
              </a:defRPr>
            </a:pPr>
            <a:r>
              <a:rPr lang="en-US" sz="2400" dirty="0">
                <a:solidFill>
                  <a:srgbClr val="FFFF66"/>
                </a:solidFill>
                <a:latin typeface="Calibri" panose="020F0502020204030204" pitchFamily="34" charset="0"/>
                <a:cs typeface="Calibri" panose="020F0502020204030204" pitchFamily="34" charset="0"/>
              </a:rPr>
              <a:t>@uscensusbureau</a:t>
            </a:r>
          </a:p>
          <a:p>
            <a:pPr>
              <a:lnSpc>
                <a:spcPct val="90000"/>
              </a:lnSpc>
              <a:spcAft>
                <a:spcPts val="600"/>
              </a:spcAft>
              <a:defRPr b="1">
                <a:solidFill>
                  <a:srgbClr val="FFFFFF"/>
                </a:solidFill>
                <a:latin typeface="Arial"/>
                <a:ea typeface="Arial"/>
                <a:cs typeface="Arial"/>
                <a:sym typeface="Arial"/>
              </a:defRPr>
            </a:pPr>
            <a:r>
              <a:rPr lang="en-US" sz="2400" dirty="0">
                <a:solidFill>
                  <a:srgbClr val="FFFF66"/>
                </a:solidFill>
                <a:latin typeface="Calibri" panose="020F0502020204030204" pitchFamily="34" charset="0"/>
                <a:cs typeface="Calibri" panose="020F0502020204030204" pitchFamily="34" charset="0"/>
              </a:rPr>
              <a:t>Subscribe: census.gov/academy</a:t>
            </a:r>
          </a:p>
        </p:txBody>
      </p:sp>
      <p:sp>
        <p:nvSpPr>
          <p:cNvPr id="2" name="TextBox 1">
            <a:extLst>
              <a:ext uri="{FF2B5EF4-FFF2-40B4-BE49-F238E27FC236}">
                <a16:creationId xmlns:a16="http://schemas.microsoft.com/office/drawing/2014/main" id="{65541688-9538-0C33-4295-C1FB7F2670D8}"/>
              </a:ext>
            </a:extLst>
          </p:cNvPr>
          <p:cNvSpPr txBox="1"/>
          <p:nvPr/>
        </p:nvSpPr>
        <p:spPr>
          <a:xfrm>
            <a:off x="6715807" y="928468"/>
            <a:ext cx="5078627" cy="4462760"/>
          </a:xfrm>
          <a:prstGeom prst="rect">
            <a:avLst/>
          </a:prstGeom>
          <a:solidFill>
            <a:srgbClr val="3D6591">
              <a:alpha val="52000"/>
            </a:srgbClr>
          </a:solidFill>
        </p:spPr>
        <p:txBody>
          <a:bodyPr wrap="square">
            <a:spAutoFit/>
          </a:bodyPr>
          <a:lstStyle/>
          <a:p>
            <a:pPr algn="ctr">
              <a:lnSpc>
                <a:spcPct val="90000"/>
              </a:lnSpc>
              <a:spcAft>
                <a:spcPts val="600"/>
              </a:spcAft>
              <a:defRPr b="1">
                <a:solidFill>
                  <a:srgbClr val="FFFFFF"/>
                </a:solidFill>
                <a:latin typeface="Arial"/>
                <a:ea typeface="Arial"/>
                <a:cs typeface="Arial"/>
                <a:sym typeface="Arial"/>
              </a:defRPr>
            </a:pPr>
            <a:endParaRPr lang="en-US" sz="2000" dirty="0">
              <a:latin typeface="Calibri" panose="020F0502020204030204" pitchFamily="34" charset="0"/>
              <a:cs typeface="Calibri" panose="020F0502020204030204" pitchFamily="34" charset="0"/>
            </a:endParaRPr>
          </a:p>
          <a:p>
            <a:pPr>
              <a:lnSpc>
                <a:spcPct val="90000"/>
              </a:lnSpc>
              <a:spcAft>
                <a:spcPts val="600"/>
              </a:spcAft>
              <a:defRPr b="1">
                <a:solidFill>
                  <a:srgbClr val="FFFFFF"/>
                </a:solidFill>
                <a:latin typeface="Arial"/>
                <a:ea typeface="Arial"/>
                <a:cs typeface="Arial"/>
                <a:sym typeface="Arial"/>
              </a:defRPr>
            </a:pPr>
            <a:r>
              <a:rPr lang="en-US" sz="2400" dirty="0">
                <a:solidFill>
                  <a:srgbClr val="FFFF66"/>
                </a:solidFill>
                <a:latin typeface="Calibri" panose="020F0502020204030204" pitchFamily="34" charset="0"/>
                <a:cs typeface="Calibri" panose="020F0502020204030204" pitchFamily="34" charset="0"/>
              </a:rPr>
              <a:t>Sites of Interest:</a:t>
            </a:r>
          </a:p>
          <a:p>
            <a:pPr>
              <a:lnSpc>
                <a:spcPct val="90000"/>
              </a:lnSpc>
              <a:spcAft>
                <a:spcPts val="600"/>
              </a:spcAft>
              <a:defRPr b="1">
                <a:solidFill>
                  <a:srgbClr val="FFFFFF"/>
                </a:solidFill>
                <a:latin typeface="Arial"/>
                <a:ea typeface="Arial"/>
                <a:cs typeface="Arial"/>
                <a:sym typeface="Arial"/>
              </a:defRPr>
            </a:pPr>
            <a:endParaRPr lang="en-US" sz="2400" dirty="0">
              <a:solidFill>
                <a:srgbClr val="FFFF66"/>
              </a:solidFill>
              <a:latin typeface="Calibri" panose="020F0502020204030204" pitchFamily="34" charset="0"/>
              <a:cs typeface="Calibri" panose="020F0502020204030204" pitchFamily="34" charset="0"/>
            </a:endParaRPr>
          </a:p>
          <a:p>
            <a:pPr>
              <a:lnSpc>
                <a:spcPct val="90000"/>
              </a:lnSpc>
              <a:spcAft>
                <a:spcPts val="600"/>
              </a:spcAft>
              <a:defRPr b="1">
                <a:solidFill>
                  <a:srgbClr val="FFFFFF"/>
                </a:solidFill>
                <a:latin typeface="Arial"/>
                <a:ea typeface="Arial"/>
                <a:cs typeface="Arial"/>
                <a:sym typeface="Arial"/>
              </a:defRPr>
            </a:pPr>
            <a:r>
              <a:rPr lang="en-US" sz="2400" dirty="0">
                <a:solidFill>
                  <a:srgbClr val="FFFF6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www.census.gov/acs</a:t>
            </a:r>
            <a:endParaRPr lang="en-US" sz="2400" dirty="0">
              <a:solidFill>
                <a:srgbClr val="FFFF66"/>
              </a:solidFill>
              <a:latin typeface="Calibri" panose="020F0502020204030204" pitchFamily="34" charset="0"/>
              <a:cs typeface="Calibri" panose="020F0502020204030204" pitchFamily="34" charset="0"/>
            </a:endParaRPr>
          </a:p>
          <a:p>
            <a:pPr>
              <a:lnSpc>
                <a:spcPct val="90000"/>
              </a:lnSpc>
              <a:spcAft>
                <a:spcPts val="600"/>
              </a:spcAft>
              <a:defRPr b="1">
                <a:solidFill>
                  <a:srgbClr val="FFFFFF"/>
                </a:solidFill>
                <a:latin typeface="Arial"/>
                <a:ea typeface="Arial"/>
                <a:cs typeface="Arial"/>
                <a:sym typeface="Arial"/>
              </a:defRPr>
            </a:pPr>
            <a:endParaRPr lang="en-US" sz="2400" dirty="0">
              <a:solidFill>
                <a:srgbClr val="FFFF66"/>
              </a:solidFill>
              <a:latin typeface="Calibri" panose="020F0502020204030204" pitchFamily="34" charset="0"/>
              <a:cs typeface="Calibri" panose="020F0502020204030204" pitchFamily="34" charset="0"/>
            </a:endParaRPr>
          </a:p>
          <a:p>
            <a:pPr>
              <a:lnSpc>
                <a:spcPct val="90000"/>
              </a:lnSpc>
              <a:spcAft>
                <a:spcPts val="600"/>
              </a:spcAft>
              <a:defRPr b="1">
                <a:solidFill>
                  <a:srgbClr val="FFFFFF"/>
                </a:solidFill>
                <a:latin typeface="Arial"/>
                <a:ea typeface="Arial"/>
                <a:cs typeface="Arial"/>
                <a:sym typeface="Arial"/>
              </a:defRPr>
            </a:pPr>
            <a:r>
              <a:rPr lang="en-US" sz="2400" dirty="0">
                <a:solidFill>
                  <a:srgbClr val="FFFF66"/>
                </a:solidFill>
                <a:latin typeface="Calibri" panose="020F0502020204030204" pitchFamily="34" charset="0"/>
                <a:cs typeface="Calibri" panose="020F0502020204030204" pitchFamily="34" charset="0"/>
              </a:rPr>
              <a:t>data.census.gov</a:t>
            </a:r>
          </a:p>
          <a:p>
            <a:pPr>
              <a:lnSpc>
                <a:spcPct val="90000"/>
              </a:lnSpc>
              <a:spcAft>
                <a:spcPts val="600"/>
              </a:spcAft>
              <a:defRPr b="1">
                <a:solidFill>
                  <a:srgbClr val="FFFFFF"/>
                </a:solidFill>
                <a:latin typeface="Arial"/>
                <a:ea typeface="Arial"/>
                <a:cs typeface="Arial"/>
                <a:sym typeface="Arial"/>
              </a:defRPr>
            </a:pPr>
            <a:endParaRPr lang="en-US" sz="2400" dirty="0">
              <a:solidFill>
                <a:srgbClr val="FFFF66"/>
              </a:solidFill>
              <a:latin typeface="Calibri" panose="020F0502020204030204" pitchFamily="34" charset="0"/>
              <a:cs typeface="Calibri" panose="020F0502020204030204" pitchFamily="34" charset="0"/>
            </a:endParaRPr>
          </a:p>
          <a:p>
            <a:pPr>
              <a:lnSpc>
                <a:spcPct val="90000"/>
              </a:lnSpc>
              <a:spcAft>
                <a:spcPts val="600"/>
              </a:spcAft>
              <a:defRPr b="1">
                <a:solidFill>
                  <a:srgbClr val="FFFFFF"/>
                </a:solidFill>
                <a:latin typeface="Arial"/>
                <a:ea typeface="Arial"/>
                <a:cs typeface="Arial"/>
                <a:sym typeface="Arial"/>
              </a:defRPr>
            </a:pPr>
            <a:r>
              <a:rPr lang="en-US" sz="2400" dirty="0">
                <a:solidFill>
                  <a:srgbClr val="FFFF66"/>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www.censusreporter.org</a:t>
            </a:r>
            <a:endParaRPr lang="en-US" sz="2400" dirty="0">
              <a:solidFill>
                <a:srgbClr val="FFFF66"/>
              </a:solidFill>
              <a:latin typeface="Calibri" panose="020F0502020204030204" pitchFamily="34" charset="0"/>
              <a:cs typeface="Calibri" panose="020F0502020204030204" pitchFamily="34" charset="0"/>
            </a:endParaRPr>
          </a:p>
          <a:p>
            <a:pPr>
              <a:lnSpc>
                <a:spcPct val="90000"/>
              </a:lnSpc>
              <a:spcAft>
                <a:spcPts val="600"/>
              </a:spcAft>
              <a:defRPr b="1">
                <a:solidFill>
                  <a:srgbClr val="FFFFFF"/>
                </a:solidFill>
                <a:latin typeface="Arial"/>
                <a:ea typeface="Arial"/>
                <a:cs typeface="Arial"/>
                <a:sym typeface="Arial"/>
              </a:defRPr>
            </a:pPr>
            <a:endParaRPr lang="en-US" sz="2400" dirty="0">
              <a:solidFill>
                <a:srgbClr val="FFFF66"/>
              </a:solidFill>
              <a:latin typeface="Calibri" panose="020F0502020204030204" pitchFamily="34" charset="0"/>
              <a:cs typeface="Calibri" panose="020F0502020204030204" pitchFamily="34" charset="0"/>
            </a:endParaRPr>
          </a:p>
          <a:p>
            <a:pPr>
              <a:lnSpc>
                <a:spcPct val="90000"/>
              </a:lnSpc>
              <a:spcAft>
                <a:spcPts val="600"/>
              </a:spcAft>
              <a:defRPr b="1">
                <a:solidFill>
                  <a:srgbClr val="FFFFFF"/>
                </a:solidFill>
                <a:latin typeface="Arial"/>
                <a:ea typeface="Arial"/>
                <a:cs typeface="Arial"/>
                <a:sym typeface="Arial"/>
              </a:defRPr>
            </a:pPr>
            <a:endParaRPr lang="en-US" sz="2400" dirty="0">
              <a:solidFill>
                <a:srgbClr val="FFFF00"/>
              </a:solidFill>
              <a:latin typeface="Calibri" panose="020F0502020204030204" pitchFamily="34" charset="0"/>
              <a:cs typeface="Calibri" panose="020F0502020204030204" pitchFamily="34" charset="0"/>
            </a:endParaRPr>
          </a:p>
          <a:p>
            <a:pPr>
              <a:lnSpc>
                <a:spcPct val="90000"/>
              </a:lnSpc>
              <a:spcAft>
                <a:spcPts val="600"/>
              </a:spcAft>
              <a:defRPr b="1">
                <a:solidFill>
                  <a:srgbClr val="FFFFFF"/>
                </a:solidFill>
                <a:latin typeface="Arial"/>
                <a:ea typeface="Arial"/>
                <a:cs typeface="Arial"/>
                <a:sym typeface="Arial"/>
              </a:defRPr>
            </a:pPr>
            <a:endParaRPr lang="en-US" sz="240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5829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63ECC8-719A-498E-B101-491B6A35558E}" type="slidenum">
              <a:rPr lang="en-US" smtClean="0"/>
              <a:t>25</a:t>
            </a:fld>
            <a:endParaRPr lang="en-US" dirty="0"/>
          </a:p>
        </p:txBody>
      </p:sp>
      <p:sp>
        <p:nvSpPr>
          <p:cNvPr id="5" name="Title 1"/>
          <p:cNvSpPr txBox="1">
            <a:spLocks/>
          </p:cNvSpPr>
          <p:nvPr/>
        </p:nvSpPr>
        <p:spPr>
          <a:xfrm>
            <a:off x="1032425" y="722911"/>
            <a:ext cx="3307254" cy="50351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dirty="0">
                <a:solidFill>
                  <a:schemeClr val="tx2"/>
                </a:solidFill>
                <a:latin typeface="+mn-lt"/>
              </a:rPr>
            </a:br>
            <a:endParaRPr lang="en-US" sz="3300" b="1" dirty="0">
              <a:solidFill>
                <a:schemeClr val="accent5"/>
              </a:solidFill>
              <a:latin typeface="+mn-lt"/>
            </a:endParaRPr>
          </a:p>
        </p:txBody>
      </p:sp>
      <p:sp>
        <p:nvSpPr>
          <p:cNvPr id="8" name="TextBox 7"/>
          <p:cNvSpPr txBox="1"/>
          <p:nvPr/>
        </p:nvSpPr>
        <p:spPr>
          <a:xfrm>
            <a:off x="374799" y="2101706"/>
            <a:ext cx="1837143" cy="2031325"/>
          </a:xfrm>
          <a:prstGeom prst="rect">
            <a:avLst/>
          </a:prstGeom>
          <a:noFill/>
        </p:spPr>
        <p:txBody>
          <a:bodyPr wrap="square" rtlCol="0">
            <a:spAutoFit/>
          </a:bodyPr>
          <a:lstStyle/>
          <a:p>
            <a:pPr algn="r"/>
            <a:r>
              <a:rPr lang="en-US" sz="3600" b="1" dirty="0">
                <a:solidFill>
                  <a:srgbClr val="FFFFCC"/>
                </a:solidFill>
              </a:rPr>
              <a:t>Problem</a:t>
            </a:r>
          </a:p>
          <a:p>
            <a:pPr algn="r"/>
            <a:r>
              <a:rPr lang="en-US" sz="3600" b="1" dirty="0">
                <a:solidFill>
                  <a:srgbClr val="FFFFCC"/>
                </a:solidFill>
              </a:rPr>
              <a:t>DP Tables</a:t>
            </a:r>
          </a:p>
          <a:p>
            <a:endParaRPr lang="en-US" dirty="0"/>
          </a:p>
        </p:txBody>
      </p:sp>
      <p:sp>
        <p:nvSpPr>
          <p:cNvPr id="9" name="TextBox 8">
            <a:extLst>
              <a:ext uri="{FF2B5EF4-FFF2-40B4-BE49-F238E27FC236}">
                <a16:creationId xmlns:a16="http://schemas.microsoft.com/office/drawing/2014/main" id="{A039DE72-F759-B8A3-B11B-B2AF7191D306}"/>
              </a:ext>
            </a:extLst>
          </p:cNvPr>
          <p:cNvSpPr txBox="1"/>
          <p:nvPr/>
        </p:nvSpPr>
        <p:spPr>
          <a:xfrm>
            <a:off x="3304443" y="624379"/>
            <a:ext cx="8231064" cy="5878532"/>
          </a:xfrm>
          <a:prstGeom prst="rect">
            <a:avLst/>
          </a:prstGeom>
          <a:noFill/>
        </p:spPr>
        <p:txBody>
          <a:bodyPr wrap="square">
            <a:spAutoFit/>
          </a:bodyPr>
          <a:lstStyle/>
          <a:p>
            <a:pPr algn="ctr"/>
            <a:r>
              <a:rPr lang="en-US" sz="4000" b="1" dirty="0">
                <a:solidFill>
                  <a:srgbClr val="205493"/>
                </a:solidFill>
              </a:rPr>
              <a:t>Find the DP Tables for Legislative District 10. (2022)</a:t>
            </a:r>
          </a:p>
          <a:p>
            <a:pPr algn="ctr"/>
            <a:endParaRPr lang="en-US" sz="4000" b="1" dirty="0">
              <a:solidFill>
                <a:srgbClr val="205493"/>
              </a:solidFill>
            </a:endParaRPr>
          </a:p>
          <a:p>
            <a:pPr algn="ctr"/>
            <a:r>
              <a:rPr lang="en-US" sz="3600" i="1" dirty="0">
                <a:solidFill>
                  <a:schemeClr val="accent1">
                    <a:lumMod val="75000"/>
                  </a:schemeClr>
                </a:solidFill>
              </a:rPr>
              <a:t>What percent of people work from home?</a:t>
            </a:r>
          </a:p>
          <a:p>
            <a:pPr algn="ctr"/>
            <a:endParaRPr lang="en-US" sz="3600" i="1" dirty="0">
              <a:solidFill>
                <a:schemeClr val="accent1">
                  <a:lumMod val="75000"/>
                </a:schemeClr>
              </a:solidFill>
            </a:endParaRPr>
          </a:p>
          <a:p>
            <a:pPr algn="ctr"/>
            <a:r>
              <a:rPr lang="en-US" sz="3600" i="1" dirty="0">
                <a:solidFill>
                  <a:schemeClr val="accent1">
                    <a:lumMod val="75000"/>
                  </a:schemeClr>
                </a:solidFill>
              </a:rPr>
              <a:t>What percent of housing units were built before 1939?</a:t>
            </a:r>
          </a:p>
          <a:p>
            <a:pPr algn="ctr"/>
            <a:endParaRPr lang="en-US" sz="3600" i="1" dirty="0">
              <a:solidFill>
                <a:schemeClr val="accent1">
                  <a:lumMod val="75000"/>
                </a:schemeClr>
              </a:solidFill>
            </a:endParaRPr>
          </a:p>
          <a:p>
            <a:pPr algn="ctr"/>
            <a:r>
              <a:rPr lang="en-US" sz="3600" i="1" dirty="0">
                <a:solidFill>
                  <a:schemeClr val="accent1">
                    <a:lumMod val="75000"/>
                  </a:schemeClr>
                </a:solidFill>
              </a:rPr>
              <a:t>What is the average income?</a:t>
            </a:r>
          </a:p>
          <a:p>
            <a:pPr algn="ctr"/>
            <a:endParaRPr lang="en-US" sz="4000" i="1" dirty="0">
              <a:solidFill>
                <a:srgbClr val="205493"/>
              </a:solidFill>
            </a:endParaRPr>
          </a:p>
        </p:txBody>
      </p:sp>
      <p:pic>
        <p:nvPicPr>
          <p:cNvPr id="3" name="Picture 2">
            <a:extLst>
              <a:ext uri="{FF2B5EF4-FFF2-40B4-BE49-F238E27FC236}">
                <a16:creationId xmlns:a16="http://schemas.microsoft.com/office/drawing/2014/main" id="{4DCD0C52-DAFC-CAF5-943B-C6DA5A081F8F}"/>
              </a:ext>
            </a:extLst>
          </p:cNvPr>
          <p:cNvPicPr>
            <a:picLocks noChangeAspect="1"/>
          </p:cNvPicPr>
          <p:nvPr/>
        </p:nvPicPr>
        <p:blipFill>
          <a:blip r:embed="rId3"/>
          <a:stretch>
            <a:fillRect/>
          </a:stretch>
        </p:blipFill>
        <p:spPr>
          <a:xfrm>
            <a:off x="2625787" y="4802435"/>
            <a:ext cx="1911227" cy="1911227"/>
          </a:xfrm>
          <a:prstGeom prst="rect">
            <a:avLst/>
          </a:prstGeom>
        </p:spPr>
      </p:pic>
    </p:spTree>
    <p:extLst>
      <p:ext uri="{BB962C8B-B14F-4D97-AF65-F5344CB8AC3E}">
        <p14:creationId xmlns:p14="http://schemas.microsoft.com/office/powerpoint/2010/main" val="22376430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63ECC8-719A-498E-B101-491B6A35558E}" type="slidenum">
              <a:rPr lang="en-US" smtClean="0"/>
              <a:t>26</a:t>
            </a:fld>
            <a:endParaRPr lang="en-US" dirty="0"/>
          </a:p>
        </p:txBody>
      </p:sp>
      <p:sp>
        <p:nvSpPr>
          <p:cNvPr id="5" name="Title 1"/>
          <p:cNvSpPr txBox="1">
            <a:spLocks/>
          </p:cNvSpPr>
          <p:nvPr/>
        </p:nvSpPr>
        <p:spPr>
          <a:xfrm>
            <a:off x="1032425" y="722911"/>
            <a:ext cx="3307254" cy="50351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dirty="0">
                <a:solidFill>
                  <a:schemeClr val="tx2"/>
                </a:solidFill>
                <a:latin typeface="+mn-lt"/>
              </a:rPr>
            </a:br>
            <a:endParaRPr lang="en-US" sz="3300" b="1" dirty="0">
              <a:solidFill>
                <a:schemeClr val="accent5"/>
              </a:solidFill>
              <a:latin typeface="+mn-lt"/>
            </a:endParaRPr>
          </a:p>
        </p:txBody>
      </p:sp>
      <p:sp>
        <p:nvSpPr>
          <p:cNvPr id="8" name="TextBox 7"/>
          <p:cNvSpPr txBox="1"/>
          <p:nvPr/>
        </p:nvSpPr>
        <p:spPr>
          <a:xfrm>
            <a:off x="374799" y="2101706"/>
            <a:ext cx="1837143" cy="3139321"/>
          </a:xfrm>
          <a:prstGeom prst="rect">
            <a:avLst/>
          </a:prstGeom>
          <a:noFill/>
        </p:spPr>
        <p:txBody>
          <a:bodyPr wrap="square" rtlCol="0">
            <a:spAutoFit/>
          </a:bodyPr>
          <a:lstStyle/>
          <a:p>
            <a:pPr algn="r"/>
            <a:r>
              <a:rPr lang="en-US" sz="3600" b="1" dirty="0">
                <a:solidFill>
                  <a:srgbClr val="FFFFCC"/>
                </a:solidFill>
              </a:rPr>
              <a:t>Problem</a:t>
            </a:r>
          </a:p>
          <a:p>
            <a:pPr algn="r"/>
            <a:r>
              <a:rPr lang="en-US" sz="3600" b="1" dirty="0">
                <a:solidFill>
                  <a:srgbClr val="FFFFCC"/>
                </a:solidFill>
              </a:rPr>
              <a:t>Search by Subject Table</a:t>
            </a:r>
          </a:p>
          <a:p>
            <a:endParaRPr lang="en-US" dirty="0"/>
          </a:p>
        </p:txBody>
      </p:sp>
      <p:sp>
        <p:nvSpPr>
          <p:cNvPr id="9" name="TextBox 8">
            <a:extLst>
              <a:ext uri="{FF2B5EF4-FFF2-40B4-BE49-F238E27FC236}">
                <a16:creationId xmlns:a16="http://schemas.microsoft.com/office/drawing/2014/main" id="{A039DE72-F759-B8A3-B11B-B2AF7191D306}"/>
              </a:ext>
            </a:extLst>
          </p:cNvPr>
          <p:cNvSpPr txBox="1"/>
          <p:nvPr/>
        </p:nvSpPr>
        <p:spPr>
          <a:xfrm>
            <a:off x="3304443" y="624379"/>
            <a:ext cx="8231064" cy="5386090"/>
          </a:xfrm>
          <a:prstGeom prst="rect">
            <a:avLst/>
          </a:prstGeom>
          <a:noFill/>
        </p:spPr>
        <p:txBody>
          <a:bodyPr wrap="square">
            <a:spAutoFit/>
          </a:bodyPr>
          <a:lstStyle/>
          <a:p>
            <a:pPr algn="ctr"/>
            <a:r>
              <a:rPr lang="en-US" sz="4000" b="1" dirty="0">
                <a:solidFill>
                  <a:srgbClr val="205493"/>
                </a:solidFill>
              </a:rPr>
              <a:t>Look at all Legislative Districts. Search by subject – housing and financial. (2022 – </a:t>
            </a:r>
            <a:r>
              <a:rPr lang="en-US" sz="4000" dirty="0">
                <a:solidFill>
                  <a:srgbClr val="205493"/>
                </a:solidFill>
              </a:rPr>
              <a:t>S2503</a:t>
            </a:r>
            <a:r>
              <a:rPr lang="en-US" sz="4000" b="1" dirty="0">
                <a:solidFill>
                  <a:srgbClr val="205493"/>
                </a:solidFill>
              </a:rPr>
              <a:t>)</a:t>
            </a:r>
          </a:p>
          <a:p>
            <a:pPr algn="ctr"/>
            <a:endParaRPr lang="en-US" sz="4000" b="1" dirty="0">
              <a:solidFill>
                <a:srgbClr val="205493"/>
              </a:solidFill>
            </a:endParaRPr>
          </a:p>
          <a:p>
            <a:pPr algn="ctr"/>
            <a:r>
              <a:rPr lang="en-US" sz="3600" i="1" dirty="0">
                <a:solidFill>
                  <a:srgbClr val="205493"/>
                </a:solidFill>
              </a:rPr>
              <a:t>Which District has the highest monthly housing costs? (Use the map tool to help you determine).</a:t>
            </a:r>
            <a:endParaRPr lang="en-US" sz="3600" i="1" dirty="0">
              <a:solidFill>
                <a:schemeClr val="accent1">
                  <a:lumMod val="75000"/>
                </a:schemeClr>
              </a:solidFill>
            </a:endParaRPr>
          </a:p>
          <a:p>
            <a:pPr algn="ctr"/>
            <a:endParaRPr lang="en-US" sz="3600" i="1" dirty="0">
              <a:solidFill>
                <a:schemeClr val="accent1">
                  <a:lumMod val="75000"/>
                </a:schemeClr>
              </a:solidFill>
            </a:endParaRPr>
          </a:p>
          <a:p>
            <a:pPr algn="ctr"/>
            <a:endParaRPr lang="en-US" sz="4000" i="1" dirty="0">
              <a:solidFill>
                <a:srgbClr val="205493"/>
              </a:solidFill>
            </a:endParaRPr>
          </a:p>
        </p:txBody>
      </p:sp>
      <p:pic>
        <p:nvPicPr>
          <p:cNvPr id="3" name="Picture 2">
            <a:extLst>
              <a:ext uri="{FF2B5EF4-FFF2-40B4-BE49-F238E27FC236}">
                <a16:creationId xmlns:a16="http://schemas.microsoft.com/office/drawing/2014/main" id="{432AAFE8-0487-97BB-15CC-E755599584B3}"/>
              </a:ext>
            </a:extLst>
          </p:cNvPr>
          <p:cNvPicPr>
            <a:picLocks noChangeAspect="1"/>
          </p:cNvPicPr>
          <p:nvPr/>
        </p:nvPicPr>
        <p:blipFill>
          <a:blip r:embed="rId3"/>
          <a:stretch>
            <a:fillRect/>
          </a:stretch>
        </p:blipFill>
        <p:spPr>
          <a:xfrm>
            <a:off x="9520848" y="4677507"/>
            <a:ext cx="2043967" cy="2043967"/>
          </a:xfrm>
          <a:prstGeom prst="rect">
            <a:avLst/>
          </a:prstGeom>
        </p:spPr>
      </p:pic>
    </p:spTree>
    <p:extLst>
      <p:ext uri="{BB962C8B-B14F-4D97-AF65-F5344CB8AC3E}">
        <p14:creationId xmlns:p14="http://schemas.microsoft.com/office/powerpoint/2010/main" val="400319802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63ECC8-719A-498E-B101-491B6A35558E}" type="slidenum">
              <a:rPr lang="en-US" smtClean="0"/>
              <a:t>27</a:t>
            </a:fld>
            <a:endParaRPr lang="en-US" dirty="0"/>
          </a:p>
        </p:txBody>
      </p:sp>
      <p:sp>
        <p:nvSpPr>
          <p:cNvPr id="5" name="Title 1"/>
          <p:cNvSpPr txBox="1">
            <a:spLocks/>
          </p:cNvSpPr>
          <p:nvPr/>
        </p:nvSpPr>
        <p:spPr>
          <a:xfrm>
            <a:off x="1032425" y="722911"/>
            <a:ext cx="3307254" cy="50351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dirty="0">
                <a:solidFill>
                  <a:schemeClr val="tx2"/>
                </a:solidFill>
                <a:latin typeface="+mn-lt"/>
              </a:rPr>
            </a:br>
            <a:endParaRPr lang="en-US" sz="3300" b="1" dirty="0">
              <a:solidFill>
                <a:schemeClr val="accent5"/>
              </a:solidFill>
              <a:latin typeface="+mn-lt"/>
            </a:endParaRPr>
          </a:p>
        </p:txBody>
      </p:sp>
      <p:sp>
        <p:nvSpPr>
          <p:cNvPr id="8" name="TextBox 7"/>
          <p:cNvSpPr txBox="1"/>
          <p:nvPr/>
        </p:nvSpPr>
        <p:spPr>
          <a:xfrm>
            <a:off x="374799" y="2101706"/>
            <a:ext cx="1837143" cy="2585323"/>
          </a:xfrm>
          <a:prstGeom prst="rect">
            <a:avLst/>
          </a:prstGeom>
          <a:noFill/>
        </p:spPr>
        <p:txBody>
          <a:bodyPr wrap="square" rtlCol="0">
            <a:spAutoFit/>
          </a:bodyPr>
          <a:lstStyle/>
          <a:p>
            <a:pPr algn="r"/>
            <a:r>
              <a:rPr lang="en-US" sz="3600" b="1" dirty="0">
                <a:solidFill>
                  <a:srgbClr val="FFFFCC"/>
                </a:solidFill>
              </a:rPr>
              <a:t>Problem</a:t>
            </a:r>
          </a:p>
          <a:p>
            <a:pPr algn="r"/>
            <a:r>
              <a:rPr lang="en-US" sz="3600" b="1" dirty="0">
                <a:solidFill>
                  <a:srgbClr val="FFFFCC"/>
                </a:solidFill>
              </a:rPr>
              <a:t>Search</a:t>
            </a:r>
          </a:p>
          <a:p>
            <a:pPr algn="r"/>
            <a:r>
              <a:rPr lang="en-US" sz="3600" b="1" dirty="0">
                <a:solidFill>
                  <a:srgbClr val="FFFFCC"/>
                </a:solidFill>
              </a:rPr>
              <a:t>“within tool” </a:t>
            </a:r>
          </a:p>
          <a:p>
            <a:endParaRPr lang="en-US" dirty="0"/>
          </a:p>
        </p:txBody>
      </p:sp>
      <p:sp>
        <p:nvSpPr>
          <p:cNvPr id="9" name="TextBox 8">
            <a:extLst>
              <a:ext uri="{FF2B5EF4-FFF2-40B4-BE49-F238E27FC236}">
                <a16:creationId xmlns:a16="http://schemas.microsoft.com/office/drawing/2014/main" id="{A039DE72-F759-B8A3-B11B-B2AF7191D306}"/>
              </a:ext>
            </a:extLst>
          </p:cNvPr>
          <p:cNvSpPr txBox="1"/>
          <p:nvPr/>
        </p:nvSpPr>
        <p:spPr>
          <a:xfrm>
            <a:off x="3304443" y="624379"/>
            <a:ext cx="8231064" cy="5386090"/>
          </a:xfrm>
          <a:prstGeom prst="rect">
            <a:avLst/>
          </a:prstGeom>
          <a:noFill/>
        </p:spPr>
        <p:txBody>
          <a:bodyPr wrap="square">
            <a:spAutoFit/>
          </a:bodyPr>
          <a:lstStyle/>
          <a:p>
            <a:pPr algn="ctr"/>
            <a:r>
              <a:rPr lang="en-US" sz="4000" b="1" dirty="0">
                <a:solidFill>
                  <a:srgbClr val="205493"/>
                </a:solidFill>
              </a:rPr>
              <a:t>Find all the county subdivisions within State Senate District 20. </a:t>
            </a:r>
          </a:p>
          <a:p>
            <a:pPr algn="ctr"/>
            <a:r>
              <a:rPr lang="en-US" sz="3600" b="1" i="1" dirty="0">
                <a:solidFill>
                  <a:srgbClr val="205493"/>
                </a:solidFill>
              </a:rPr>
              <a:t>(use the ‘within’ tool)</a:t>
            </a:r>
          </a:p>
          <a:p>
            <a:pPr algn="ctr"/>
            <a:endParaRPr lang="en-US" sz="4000" b="1" dirty="0">
              <a:solidFill>
                <a:srgbClr val="205493"/>
              </a:solidFill>
            </a:endParaRPr>
          </a:p>
          <a:p>
            <a:pPr algn="ctr"/>
            <a:r>
              <a:rPr lang="en-US" sz="3600" i="1" dirty="0">
                <a:solidFill>
                  <a:srgbClr val="205493"/>
                </a:solidFill>
              </a:rPr>
              <a:t>Which town has the highest percent of uninsured? (Use the map tool to help you determine).</a:t>
            </a:r>
            <a:endParaRPr lang="en-US" sz="3600" i="1" dirty="0">
              <a:solidFill>
                <a:schemeClr val="accent1">
                  <a:lumMod val="75000"/>
                </a:schemeClr>
              </a:solidFill>
            </a:endParaRPr>
          </a:p>
          <a:p>
            <a:pPr algn="ctr"/>
            <a:endParaRPr lang="en-US" sz="3600" i="1" dirty="0">
              <a:solidFill>
                <a:schemeClr val="accent1">
                  <a:lumMod val="75000"/>
                </a:schemeClr>
              </a:solidFill>
            </a:endParaRPr>
          </a:p>
          <a:p>
            <a:pPr algn="ctr"/>
            <a:endParaRPr lang="en-US" sz="4000" i="1" dirty="0">
              <a:solidFill>
                <a:srgbClr val="205493"/>
              </a:solidFill>
            </a:endParaRPr>
          </a:p>
        </p:txBody>
      </p:sp>
      <p:pic>
        <p:nvPicPr>
          <p:cNvPr id="3" name="Picture 2">
            <a:extLst>
              <a:ext uri="{FF2B5EF4-FFF2-40B4-BE49-F238E27FC236}">
                <a16:creationId xmlns:a16="http://schemas.microsoft.com/office/drawing/2014/main" id="{10EA6DDC-3ABB-B065-4EA6-B51537E9DB77}"/>
              </a:ext>
            </a:extLst>
          </p:cNvPr>
          <p:cNvPicPr>
            <a:picLocks noChangeAspect="1"/>
          </p:cNvPicPr>
          <p:nvPr/>
        </p:nvPicPr>
        <p:blipFill>
          <a:blip r:embed="rId3"/>
          <a:stretch>
            <a:fillRect/>
          </a:stretch>
        </p:blipFill>
        <p:spPr>
          <a:xfrm>
            <a:off x="8861912" y="4477849"/>
            <a:ext cx="2061063" cy="2061063"/>
          </a:xfrm>
          <a:prstGeom prst="rect">
            <a:avLst/>
          </a:prstGeom>
        </p:spPr>
      </p:pic>
    </p:spTree>
    <p:extLst>
      <p:ext uri="{BB962C8B-B14F-4D97-AF65-F5344CB8AC3E}">
        <p14:creationId xmlns:p14="http://schemas.microsoft.com/office/powerpoint/2010/main" val="348557132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66;p3"/>
          <p:cNvSpPr txBox="1"/>
          <p:nvPr/>
        </p:nvSpPr>
        <p:spPr>
          <a:xfrm>
            <a:off x="344018" y="113913"/>
            <a:ext cx="4539407" cy="590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anchor="ctr">
            <a:spAutoFit/>
          </a:bodyPr>
          <a:lstStyle>
            <a:lvl1pPr>
              <a:lnSpc>
                <a:spcPct val="90000"/>
              </a:lnSpc>
              <a:defRPr sz="2800" b="1">
                <a:solidFill>
                  <a:srgbClr val="FFFFFF"/>
                </a:solidFill>
                <a:latin typeface="Calibri"/>
                <a:ea typeface="Calibri"/>
                <a:cs typeface="Calibri"/>
                <a:sym typeface="Calibri"/>
              </a:defRPr>
            </a:lvl1pPr>
          </a:lstStyle>
          <a:p>
            <a:r>
              <a:rPr lang="en-US" dirty="0"/>
              <a:t>                  </a:t>
            </a:r>
            <a:r>
              <a:rPr sz="3600" dirty="0"/>
              <a:t>2020 Census </a:t>
            </a:r>
          </a:p>
        </p:txBody>
      </p:sp>
      <p:pic>
        <p:nvPicPr>
          <p:cNvPr id="310" name="Google Shape;167;p3" descr="Google Shape;167;p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378" y="640030"/>
            <a:ext cx="2772778" cy="6704215"/>
          </a:xfrm>
          <a:prstGeom prst="rect">
            <a:avLst/>
          </a:prstGeom>
          <a:ln w="12700">
            <a:miter lim="400000"/>
          </a:ln>
        </p:spPr>
      </p:pic>
      <p:grpSp>
        <p:nvGrpSpPr>
          <p:cNvPr id="313" name="Group"/>
          <p:cNvGrpSpPr/>
          <p:nvPr/>
        </p:nvGrpSpPr>
        <p:grpSpPr>
          <a:xfrm>
            <a:off x="1006337" y="1022583"/>
            <a:ext cx="3877088" cy="764298"/>
            <a:chOff x="0" y="0"/>
            <a:chExt cx="3877086" cy="764296"/>
          </a:xfrm>
        </p:grpSpPr>
        <p:sp>
          <p:nvSpPr>
            <p:cNvPr id="311" name="Rectangle"/>
            <p:cNvSpPr/>
            <p:nvPr/>
          </p:nvSpPr>
          <p:spPr>
            <a:xfrm>
              <a:off x="0" y="0"/>
              <a:ext cx="3877088" cy="764297"/>
            </a:xfrm>
            <a:prstGeom prst="rect">
              <a:avLst/>
            </a:prstGeom>
            <a:solidFill>
              <a:srgbClr val="CFD7E7">
                <a:alpha val="90000"/>
              </a:srgbClr>
            </a:solidFill>
            <a:ln w="25400" cap="flat">
              <a:solidFill>
                <a:srgbClr val="CFD7E7">
                  <a:alpha val="90000"/>
                </a:srgbClr>
              </a:solidFill>
              <a:prstDash val="solid"/>
              <a:round/>
            </a:ln>
            <a:effectLst/>
          </p:spPr>
          <p:txBody>
            <a:bodyPr wrap="square" lIns="45719" tIns="45719" rIns="45719" bIns="45719" numCol="1" anchor="ctr">
              <a:noAutofit/>
            </a:bodyPr>
            <a:lstStyle/>
            <a:p>
              <a:pPr defTabSz="1066800">
                <a:lnSpc>
                  <a:spcPct val="90000"/>
                </a:lnSpc>
                <a:spcBef>
                  <a:spcPts val="1300"/>
                </a:spcBef>
                <a:defRPr sz="2400" b="1">
                  <a:latin typeface="Calibri"/>
                  <a:ea typeface="Calibri"/>
                  <a:cs typeface="Calibri"/>
                  <a:sym typeface="Calibri"/>
                </a:defRPr>
              </a:pPr>
              <a:endParaRPr/>
            </a:p>
          </p:txBody>
        </p:sp>
        <p:sp>
          <p:nvSpPr>
            <p:cNvPr id="312" name="100 % Data"/>
            <p:cNvSpPr txBox="1"/>
            <p:nvPr/>
          </p:nvSpPr>
          <p:spPr>
            <a:xfrm>
              <a:off x="620332" y="167515"/>
              <a:ext cx="3013354" cy="4292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342900" indent="-342900" defTabSz="1066800">
                <a:lnSpc>
                  <a:spcPct val="90000"/>
                </a:lnSpc>
                <a:spcBef>
                  <a:spcPts val="1000"/>
                </a:spcBef>
                <a:buSzPct val="100000"/>
                <a:buChar char="▪"/>
                <a:defRPr sz="2400" b="1">
                  <a:latin typeface="Calibri"/>
                  <a:ea typeface="Calibri"/>
                  <a:cs typeface="Calibri"/>
                  <a:sym typeface="Calibri"/>
                </a:defRPr>
              </a:lvl1pPr>
            </a:lstStyle>
            <a:p>
              <a:r>
                <a:t>100 % Data</a:t>
              </a:r>
            </a:p>
          </p:txBody>
        </p:sp>
      </p:grpSp>
      <p:grpSp>
        <p:nvGrpSpPr>
          <p:cNvPr id="316" name="Group"/>
          <p:cNvGrpSpPr/>
          <p:nvPr/>
        </p:nvGrpSpPr>
        <p:grpSpPr>
          <a:xfrm>
            <a:off x="1006337" y="1921278"/>
            <a:ext cx="3877088" cy="1393800"/>
            <a:chOff x="0" y="0"/>
            <a:chExt cx="3877086" cy="1393799"/>
          </a:xfrm>
        </p:grpSpPr>
        <p:sp>
          <p:nvSpPr>
            <p:cNvPr id="314" name="Rectangle"/>
            <p:cNvSpPr/>
            <p:nvPr/>
          </p:nvSpPr>
          <p:spPr>
            <a:xfrm>
              <a:off x="0" y="23057"/>
              <a:ext cx="3877087" cy="1347686"/>
            </a:xfrm>
            <a:prstGeom prst="rect">
              <a:avLst/>
            </a:prstGeom>
            <a:solidFill>
              <a:srgbClr val="CFD7E7">
                <a:alpha val="90000"/>
              </a:srgbClr>
            </a:solidFill>
            <a:ln w="25400" cap="flat">
              <a:solidFill>
                <a:srgbClr val="CFD7E7">
                  <a:alpha val="90000"/>
                </a:srgbClr>
              </a:solidFill>
              <a:prstDash val="solid"/>
              <a:round/>
            </a:ln>
            <a:effectLst/>
          </p:spPr>
          <p:txBody>
            <a:bodyPr wrap="square" lIns="45719" tIns="45719" rIns="45719" bIns="45719" numCol="1" anchor="ctr">
              <a:noAutofit/>
            </a:bodyPr>
            <a:lstStyle/>
            <a:p>
              <a:pPr defTabSz="1066800">
                <a:lnSpc>
                  <a:spcPct val="90000"/>
                </a:lnSpc>
                <a:spcBef>
                  <a:spcPts val="1300"/>
                </a:spcBef>
                <a:defRPr sz="2400">
                  <a:latin typeface="Calibri"/>
                  <a:ea typeface="Calibri"/>
                  <a:cs typeface="Calibri"/>
                  <a:sym typeface="Calibri"/>
                </a:defRPr>
              </a:pPr>
              <a:endParaRPr/>
            </a:p>
          </p:txBody>
        </p:sp>
        <p:sp>
          <p:nvSpPr>
            <p:cNvPr id="315" name="How many people live in the U.S.?"/>
            <p:cNvSpPr txBox="1"/>
            <p:nvPr/>
          </p:nvSpPr>
          <p:spPr>
            <a:xfrm>
              <a:off x="620332" y="-1"/>
              <a:ext cx="3013354" cy="1393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342900" indent="-342900" defTabSz="1066800">
                <a:lnSpc>
                  <a:spcPct val="90000"/>
                </a:lnSpc>
                <a:spcBef>
                  <a:spcPts val="1000"/>
                </a:spcBef>
                <a:buSzPct val="100000"/>
                <a:buChar char="▪"/>
                <a:defRPr sz="2400">
                  <a:latin typeface="Calibri"/>
                  <a:ea typeface="Calibri"/>
                  <a:cs typeface="Calibri"/>
                  <a:sym typeface="Calibri"/>
                </a:defRPr>
              </a:lvl1pPr>
            </a:lstStyle>
            <a:p>
              <a:r>
                <a:t>How many people live in the U.S.?</a:t>
              </a:r>
            </a:p>
          </p:txBody>
        </p:sp>
      </p:grpSp>
      <p:grpSp>
        <p:nvGrpSpPr>
          <p:cNvPr id="319" name="Group"/>
          <p:cNvGrpSpPr/>
          <p:nvPr/>
        </p:nvGrpSpPr>
        <p:grpSpPr>
          <a:xfrm>
            <a:off x="1023668" y="4494301"/>
            <a:ext cx="3877088" cy="1393800"/>
            <a:chOff x="0" y="0"/>
            <a:chExt cx="3877086" cy="1393799"/>
          </a:xfrm>
        </p:grpSpPr>
        <p:sp>
          <p:nvSpPr>
            <p:cNvPr id="317" name="Rectangle"/>
            <p:cNvSpPr/>
            <p:nvPr/>
          </p:nvSpPr>
          <p:spPr>
            <a:xfrm>
              <a:off x="0" y="34362"/>
              <a:ext cx="3877087" cy="1325075"/>
            </a:xfrm>
            <a:prstGeom prst="rect">
              <a:avLst/>
            </a:prstGeom>
            <a:solidFill>
              <a:srgbClr val="CFD7E7">
                <a:alpha val="90000"/>
              </a:srgbClr>
            </a:solidFill>
            <a:ln w="25400" cap="flat">
              <a:solidFill>
                <a:srgbClr val="CFD7E7">
                  <a:alpha val="90000"/>
                </a:srgbClr>
              </a:solidFill>
              <a:prstDash val="solid"/>
              <a:round/>
            </a:ln>
            <a:effectLst/>
          </p:spPr>
          <p:txBody>
            <a:bodyPr wrap="square" lIns="45719" tIns="45719" rIns="45719" bIns="45719" numCol="1" anchor="ctr">
              <a:noAutofit/>
            </a:bodyPr>
            <a:lstStyle/>
            <a:p>
              <a:pPr defTabSz="1066800">
                <a:lnSpc>
                  <a:spcPct val="90000"/>
                </a:lnSpc>
                <a:spcBef>
                  <a:spcPts val="1300"/>
                </a:spcBef>
                <a:defRPr sz="2400">
                  <a:latin typeface="Calibri"/>
                  <a:ea typeface="Calibri"/>
                  <a:cs typeface="Calibri"/>
                  <a:sym typeface="Calibri"/>
                </a:defRPr>
              </a:pPr>
              <a:endParaRPr/>
            </a:p>
          </p:txBody>
        </p:sp>
        <p:sp>
          <p:nvSpPr>
            <p:cNvPr id="318" name="Count - People, Housing units,"/>
            <p:cNvSpPr txBox="1"/>
            <p:nvPr/>
          </p:nvSpPr>
          <p:spPr>
            <a:xfrm>
              <a:off x="620334" y="-1"/>
              <a:ext cx="3013353" cy="1393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marL="342900" indent="-342900" defTabSz="1066800">
                <a:lnSpc>
                  <a:spcPct val="90000"/>
                </a:lnSpc>
                <a:spcBef>
                  <a:spcPts val="1000"/>
                </a:spcBef>
                <a:buSzPct val="100000"/>
                <a:buChar char="▪"/>
                <a:defRPr sz="2400" b="1">
                  <a:latin typeface="Calibri"/>
                  <a:ea typeface="Calibri"/>
                  <a:cs typeface="Calibri"/>
                  <a:sym typeface="Calibri"/>
                </a:defRPr>
              </a:pPr>
              <a:r>
                <a:t>Count</a:t>
              </a:r>
              <a:r>
                <a:rPr b="0"/>
                <a:t> - People, Housing units, </a:t>
              </a:r>
            </a:p>
          </p:txBody>
        </p:sp>
      </p:grpSp>
      <p:grpSp>
        <p:nvGrpSpPr>
          <p:cNvPr id="322" name="Group"/>
          <p:cNvGrpSpPr/>
          <p:nvPr/>
        </p:nvGrpSpPr>
        <p:grpSpPr>
          <a:xfrm>
            <a:off x="1036032" y="3449078"/>
            <a:ext cx="3860293" cy="911222"/>
            <a:chOff x="0" y="0"/>
            <a:chExt cx="3860292" cy="911221"/>
          </a:xfrm>
        </p:grpSpPr>
        <p:sp>
          <p:nvSpPr>
            <p:cNvPr id="320" name="Rectangle"/>
            <p:cNvSpPr/>
            <p:nvPr/>
          </p:nvSpPr>
          <p:spPr>
            <a:xfrm>
              <a:off x="0" y="17879"/>
              <a:ext cx="3860293" cy="875463"/>
            </a:xfrm>
            <a:prstGeom prst="rect">
              <a:avLst/>
            </a:prstGeom>
            <a:solidFill>
              <a:srgbClr val="CFD7E7">
                <a:alpha val="90000"/>
              </a:srgbClr>
            </a:solidFill>
            <a:ln w="25400" cap="flat">
              <a:solidFill>
                <a:srgbClr val="CFD7E7">
                  <a:alpha val="90000"/>
                </a:srgbClr>
              </a:solidFill>
              <a:prstDash val="solid"/>
              <a:round/>
            </a:ln>
            <a:effectLst/>
          </p:spPr>
          <p:txBody>
            <a:bodyPr wrap="square" lIns="45719" tIns="45719" rIns="45719" bIns="45719" numCol="1" anchor="ctr">
              <a:noAutofit/>
            </a:bodyPr>
            <a:lstStyle/>
            <a:p>
              <a:pPr defTabSz="1066800">
                <a:lnSpc>
                  <a:spcPct val="90000"/>
                </a:lnSpc>
                <a:spcBef>
                  <a:spcPts val="1300"/>
                </a:spcBef>
                <a:defRPr sz="2400">
                  <a:latin typeface="Calibri"/>
                  <a:ea typeface="Calibri"/>
                  <a:cs typeface="Calibri"/>
                  <a:sym typeface="Calibri"/>
                </a:defRPr>
              </a:pPr>
              <a:endParaRPr/>
            </a:p>
          </p:txBody>
        </p:sp>
        <p:sp>
          <p:nvSpPr>
            <p:cNvPr id="321" name="Point in time April 1, 2010"/>
            <p:cNvSpPr txBox="1"/>
            <p:nvPr/>
          </p:nvSpPr>
          <p:spPr>
            <a:xfrm>
              <a:off x="617647" y="-1"/>
              <a:ext cx="2999330" cy="911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marL="342900" indent="-342900" defTabSz="1066800">
                <a:lnSpc>
                  <a:spcPct val="90000"/>
                </a:lnSpc>
                <a:spcBef>
                  <a:spcPts val="1000"/>
                </a:spcBef>
                <a:buSzPct val="100000"/>
                <a:buChar char="▪"/>
                <a:defRPr sz="2400" b="1">
                  <a:latin typeface="Calibri"/>
                  <a:ea typeface="Calibri"/>
                  <a:cs typeface="Calibri"/>
                  <a:sym typeface="Calibri"/>
                </a:defRPr>
              </a:pPr>
              <a:r>
                <a:rPr dirty="0"/>
                <a:t>Point in time </a:t>
              </a:r>
              <a:r>
                <a:rPr b="0" dirty="0"/>
                <a:t>April 1, </a:t>
              </a:r>
              <a:r>
                <a:rPr lang="en-US" b="0" dirty="0"/>
                <a:t>2020</a:t>
              </a:r>
              <a:endParaRPr b="0" dirty="0"/>
            </a:p>
          </p:txBody>
        </p:sp>
      </p:grpSp>
      <p:sp>
        <p:nvSpPr>
          <p:cNvPr id="323" name="Google Shape;166;p3"/>
          <p:cNvSpPr txBox="1"/>
          <p:nvPr/>
        </p:nvSpPr>
        <p:spPr>
          <a:xfrm>
            <a:off x="8588004" y="191312"/>
            <a:ext cx="1610745" cy="590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lvl1pPr>
              <a:lnSpc>
                <a:spcPct val="90000"/>
              </a:lnSpc>
              <a:defRPr sz="2800" b="1">
                <a:solidFill>
                  <a:srgbClr val="1F3862"/>
                </a:solidFill>
                <a:latin typeface="Calibri"/>
                <a:ea typeface="Calibri"/>
                <a:cs typeface="Calibri"/>
                <a:sym typeface="Calibri"/>
              </a:defRPr>
            </a:lvl1pPr>
          </a:lstStyle>
          <a:p>
            <a:r>
              <a:rPr sz="3600" dirty="0">
                <a:solidFill>
                  <a:schemeClr val="bg1"/>
                </a:solidFill>
              </a:rPr>
              <a:t>ACS</a:t>
            </a:r>
          </a:p>
        </p:txBody>
      </p:sp>
      <p:grpSp>
        <p:nvGrpSpPr>
          <p:cNvPr id="336" name="Content Placeholder 3"/>
          <p:cNvGrpSpPr/>
          <p:nvPr/>
        </p:nvGrpSpPr>
        <p:grpSpPr>
          <a:xfrm>
            <a:off x="7167555" y="1010153"/>
            <a:ext cx="4500700" cy="5140298"/>
            <a:chOff x="0" y="0"/>
            <a:chExt cx="4500698" cy="5140296"/>
          </a:xfrm>
        </p:grpSpPr>
        <p:grpSp>
          <p:nvGrpSpPr>
            <p:cNvPr id="326" name="Group"/>
            <p:cNvGrpSpPr/>
            <p:nvPr/>
          </p:nvGrpSpPr>
          <p:grpSpPr>
            <a:xfrm>
              <a:off x="-1" y="-1"/>
              <a:ext cx="4451644" cy="781349"/>
              <a:chOff x="0" y="0"/>
              <a:chExt cx="4451642" cy="781347"/>
            </a:xfrm>
          </p:grpSpPr>
          <p:sp>
            <p:nvSpPr>
              <p:cNvPr id="324" name="Rectangle"/>
              <p:cNvSpPr/>
              <p:nvPr/>
            </p:nvSpPr>
            <p:spPr>
              <a:xfrm>
                <a:off x="-1" y="-1"/>
                <a:ext cx="4451644" cy="781349"/>
              </a:xfrm>
              <a:prstGeom prst="rect">
                <a:avLst/>
              </a:prstGeom>
              <a:solidFill>
                <a:srgbClr val="CFD7E7">
                  <a:alpha val="90000"/>
                </a:srgbClr>
              </a:solidFill>
              <a:ln w="25400" cap="flat">
                <a:solidFill>
                  <a:srgbClr val="CFD7E7">
                    <a:alpha val="90000"/>
                  </a:srgbClr>
                </a:solidFill>
                <a:prstDash val="solid"/>
                <a:round/>
              </a:ln>
              <a:effectLst/>
            </p:spPr>
            <p:txBody>
              <a:bodyPr wrap="square" lIns="45719" tIns="45719" rIns="45719" bIns="45719" numCol="1" anchor="ctr">
                <a:noAutofit/>
              </a:bodyPr>
              <a:lstStyle/>
              <a:p>
                <a:pPr defTabSz="1244600">
                  <a:lnSpc>
                    <a:spcPct val="90000"/>
                  </a:lnSpc>
                  <a:spcBef>
                    <a:spcPts val="1300"/>
                  </a:spcBef>
                  <a:defRPr sz="2800">
                    <a:latin typeface="Calibri"/>
                    <a:ea typeface="Calibri"/>
                    <a:cs typeface="Calibri"/>
                    <a:sym typeface="Calibri"/>
                  </a:defRPr>
                </a:pPr>
                <a:endParaRPr/>
              </a:p>
            </p:txBody>
          </p:sp>
          <p:sp>
            <p:nvSpPr>
              <p:cNvPr id="325" name="Sample Data"/>
              <p:cNvSpPr txBox="1"/>
              <p:nvPr/>
            </p:nvSpPr>
            <p:spPr>
              <a:xfrm>
                <a:off x="712262" y="112645"/>
                <a:ext cx="3425977" cy="5560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342900" indent="-342900" defTabSz="1244600">
                  <a:lnSpc>
                    <a:spcPct val="90000"/>
                  </a:lnSpc>
                  <a:spcBef>
                    <a:spcPts val="1100"/>
                  </a:spcBef>
                  <a:buSzPct val="100000"/>
                  <a:buChar char="▪"/>
                  <a:defRPr sz="2800">
                    <a:latin typeface="Calibri"/>
                    <a:ea typeface="Calibri"/>
                    <a:cs typeface="Calibri"/>
                    <a:sym typeface="Calibri"/>
                  </a:defRPr>
                </a:lvl1pPr>
              </a:lstStyle>
              <a:p>
                <a:r>
                  <a:t>Sample Data</a:t>
                </a:r>
              </a:p>
            </p:txBody>
          </p:sp>
        </p:grpSp>
        <p:grpSp>
          <p:nvGrpSpPr>
            <p:cNvPr id="329" name="Group"/>
            <p:cNvGrpSpPr/>
            <p:nvPr/>
          </p:nvGrpSpPr>
          <p:grpSpPr>
            <a:xfrm>
              <a:off x="0" y="736591"/>
              <a:ext cx="4451643" cy="1538288"/>
              <a:chOff x="0" y="0"/>
              <a:chExt cx="4451642" cy="1538287"/>
            </a:xfrm>
          </p:grpSpPr>
          <p:sp>
            <p:nvSpPr>
              <p:cNvPr id="327" name="Rectangle"/>
              <p:cNvSpPr/>
              <p:nvPr/>
            </p:nvSpPr>
            <p:spPr>
              <a:xfrm>
                <a:off x="0" y="225439"/>
                <a:ext cx="4451643" cy="1087409"/>
              </a:xfrm>
              <a:prstGeom prst="rect">
                <a:avLst/>
              </a:prstGeom>
              <a:solidFill>
                <a:srgbClr val="CFD7E7">
                  <a:alpha val="90000"/>
                </a:srgbClr>
              </a:solidFill>
              <a:ln w="25400" cap="flat">
                <a:solidFill>
                  <a:srgbClr val="CFD7E7">
                    <a:alpha val="90000"/>
                  </a:srgbClr>
                </a:solidFill>
                <a:prstDash val="solid"/>
                <a:round/>
              </a:ln>
              <a:effectLst/>
            </p:spPr>
            <p:txBody>
              <a:bodyPr wrap="square" lIns="45719" tIns="45719" rIns="45719" bIns="45719" numCol="1" anchor="ctr">
                <a:noAutofit/>
              </a:bodyPr>
              <a:lstStyle/>
              <a:p>
                <a:pPr defTabSz="1066800">
                  <a:lnSpc>
                    <a:spcPct val="90000"/>
                  </a:lnSpc>
                  <a:spcBef>
                    <a:spcPts val="1300"/>
                  </a:spcBef>
                  <a:defRPr sz="2400">
                    <a:latin typeface="Calibri"/>
                    <a:ea typeface="Calibri"/>
                    <a:cs typeface="Calibri"/>
                    <a:sym typeface="Calibri"/>
                  </a:defRPr>
                </a:pPr>
                <a:endParaRPr/>
              </a:p>
            </p:txBody>
          </p:sp>
          <p:sp>
            <p:nvSpPr>
              <p:cNvPr id="328" name="How do people live in the U.S.?"/>
              <p:cNvSpPr txBox="1"/>
              <p:nvPr/>
            </p:nvSpPr>
            <p:spPr>
              <a:xfrm>
                <a:off x="712262" y="-1"/>
                <a:ext cx="3470749" cy="1538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marL="342900" indent="-342900" defTabSz="1066800">
                  <a:lnSpc>
                    <a:spcPct val="90000"/>
                  </a:lnSpc>
                  <a:spcBef>
                    <a:spcPts val="1000"/>
                  </a:spcBef>
                  <a:buSzPct val="100000"/>
                  <a:buChar char="▪"/>
                  <a:defRPr sz="2400">
                    <a:latin typeface="Calibri"/>
                    <a:ea typeface="Calibri"/>
                    <a:cs typeface="Calibri"/>
                    <a:sym typeface="Calibri"/>
                  </a:defRPr>
                </a:lvl1pPr>
              </a:lstStyle>
              <a:p>
                <a:r>
                  <a:t>How do people live in the U.S.?</a:t>
                </a:r>
              </a:p>
            </p:txBody>
          </p:sp>
        </p:grpSp>
        <p:grpSp>
          <p:nvGrpSpPr>
            <p:cNvPr id="332" name="Group"/>
            <p:cNvGrpSpPr/>
            <p:nvPr/>
          </p:nvGrpSpPr>
          <p:grpSpPr>
            <a:xfrm>
              <a:off x="0" y="3069748"/>
              <a:ext cx="4451643" cy="2070549"/>
              <a:chOff x="0" y="0"/>
              <a:chExt cx="4451642" cy="2070548"/>
            </a:xfrm>
          </p:grpSpPr>
          <p:sp>
            <p:nvSpPr>
              <p:cNvPr id="330" name="Rectangle"/>
              <p:cNvSpPr/>
              <p:nvPr/>
            </p:nvSpPr>
            <p:spPr>
              <a:xfrm>
                <a:off x="0" y="277072"/>
                <a:ext cx="4451643" cy="1516404"/>
              </a:xfrm>
              <a:prstGeom prst="rect">
                <a:avLst/>
              </a:prstGeom>
              <a:solidFill>
                <a:srgbClr val="CFD7E7">
                  <a:alpha val="90000"/>
                </a:srgbClr>
              </a:solidFill>
              <a:ln w="25400" cap="flat">
                <a:solidFill>
                  <a:srgbClr val="CFD7E7">
                    <a:alpha val="90000"/>
                  </a:srgbClr>
                </a:solidFill>
                <a:prstDash val="solid"/>
                <a:round/>
              </a:ln>
              <a:effectLst/>
            </p:spPr>
            <p:txBody>
              <a:bodyPr wrap="square" lIns="45719" tIns="45719" rIns="45719" bIns="45719" numCol="1" anchor="ctr">
                <a:noAutofit/>
              </a:bodyPr>
              <a:lstStyle/>
              <a:p>
                <a:pPr defTabSz="1066800">
                  <a:lnSpc>
                    <a:spcPct val="90000"/>
                  </a:lnSpc>
                  <a:spcBef>
                    <a:spcPts val="1300"/>
                  </a:spcBef>
                  <a:defRPr sz="2400">
                    <a:latin typeface="Calibri"/>
                    <a:ea typeface="Calibri"/>
                    <a:cs typeface="Calibri"/>
                    <a:sym typeface="Calibri"/>
                  </a:defRPr>
                </a:pPr>
                <a:endParaRPr/>
              </a:p>
            </p:txBody>
          </p:sp>
          <p:sp>
            <p:nvSpPr>
              <p:cNvPr id="331" name="Characteristics Income, Poverty, Education"/>
              <p:cNvSpPr txBox="1"/>
              <p:nvPr/>
            </p:nvSpPr>
            <p:spPr>
              <a:xfrm>
                <a:off x="712262" y="0"/>
                <a:ext cx="3470749" cy="20705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marL="342900" indent="-342900" defTabSz="1066800">
                  <a:lnSpc>
                    <a:spcPct val="90000"/>
                  </a:lnSpc>
                  <a:spcBef>
                    <a:spcPts val="1000"/>
                  </a:spcBef>
                  <a:buSzPct val="100000"/>
                  <a:buChar char="▪"/>
                  <a:defRPr sz="2400" b="1">
                    <a:latin typeface="Calibri"/>
                    <a:ea typeface="Calibri"/>
                    <a:cs typeface="Calibri"/>
                    <a:sym typeface="Calibri"/>
                  </a:defRPr>
                </a:pPr>
                <a:r>
                  <a:rPr dirty="0"/>
                  <a:t>Characteristics </a:t>
                </a:r>
                <a:r>
                  <a:rPr b="0" dirty="0"/>
                  <a:t>Income, Poverty, Education</a:t>
                </a:r>
                <a:r>
                  <a:rPr lang="en-US" b="0" dirty="0"/>
                  <a:t>, Housing</a:t>
                </a:r>
                <a:endParaRPr b="0" dirty="0"/>
              </a:p>
            </p:txBody>
          </p:sp>
        </p:grpSp>
        <p:grpSp>
          <p:nvGrpSpPr>
            <p:cNvPr id="335" name="Group"/>
            <p:cNvGrpSpPr/>
            <p:nvPr/>
          </p:nvGrpSpPr>
          <p:grpSpPr>
            <a:xfrm>
              <a:off x="0" y="2225705"/>
              <a:ext cx="4500699" cy="1006027"/>
              <a:chOff x="0" y="0"/>
              <a:chExt cx="4500698" cy="1006026"/>
            </a:xfrm>
          </p:grpSpPr>
          <p:sp>
            <p:nvSpPr>
              <p:cNvPr id="333" name="Rectangle"/>
              <p:cNvSpPr/>
              <p:nvPr/>
            </p:nvSpPr>
            <p:spPr>
              <a:xfrm>
                <a:off x="0" y="41798"/>
                <a:ext cx="4500699" cy="922430"/>
              </a:xfrm>
              <a:prstGeom prst="rect">
                <a:avLst/>
              </a:prstGeom>
              <a:solidFill>
                <a:srgbClr val="CFD7E7">
                  <a:alpha val="90000"/>
                </a:srgbClr>
              </a:solidFill>
              <a:ln w="25400" cap="flat">
                <a:solidFill>
                  <a:srgbClr val="CFD7E7">
                    <a:alpha val="90000"/>
                  </a:srgbClr>
                </a:solidFill>
                <a:prstDash val="solid"/>
                <a:round/>
              </a:ln>
              <a:effectLst/>
            </p:spPr>
            <p:txBody>
              <a:bodyPr wrap="square" lIns="45719" tIns="45719" rIns="45719" bIns="45719" numCol="1" anchor="ctr">
                <a:noAutofit/>
              </a:bodyPr>
              <a:lstStyle/>
              <a:p>
                <a:pPr defTabSz="1066800">
                  <a:lnSpc>
                    <a:spcPct val="90000"/>
                  </a:lnSpc>
                  <a:spcBef>
                    <a:spcPts val="1300"/>
                  </a:spcBef>
                  <a:defRPr sz="2400">
                    <a:latin typeface="Calibri"/>
                    <a:ea typeface="Calibri"/>
                    <a:cs typeface="Calibri"/>
                    <a:sym typeface="Calibri"/>
                  </a:defRPr>
                </a:pPr>
                <a:endParaRPr/>
              </a:p>
            </p:txBody>
          </p:sp>
          <p:sp>
            <p:nvSpPr>
              <p:cNvPr id="334" name="Period in Time    1yr, 3yr, 5yr"/>
              <p:cNvSpPr txBox="1"/>
              <p:nvPr/>
            </p:nvSpPr>
            <p:spPr>
              <a:xfrm>
                <a:off x="720111" y="-1"/>
                <a:ext cx="3511956" cy="10060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marL="342900" indent="-342900" defTabSz="1066800">
                  <a:lnSpc>
                    <a:spcPct val="90000"/>
                  </a:lnSpc>
                  <a:spcBef>
                    <a:spcPts val="1000"/>
                  </a:spcBef>
                  <a:buSzPct val="100000"/>
                  <a:buChar char="▪"/>
                  <a:defRPr sz="2400" b="1">
                    <a:latin typeface="Calibri"/>
                    <a:ea typeface="Calibri"/>
                    <a:cs typeface="Calibri"/>
                    <a:sym typeface="Calibri"/>
                  </a:defRPr>
                </a:pPr>
                <a:r>
                  <a:rPr dirty="0"/>
                  <a:t>Period in Time    </a:t>
                </a:r>
                <a:r>
                  <a:rPr lang="en-US" b="0" dirty="0"/>
                  <a:t>2 Mos.</a:t>
                </a:r>
                <a:endParaRPr b="0" dirty="0"/>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C4B355-059A-1745-90D0-FAFE147E25E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775580"/>
            <a:ext cx="1074452" cy="229180"/>
          </a:xfrm>
          <a:prstGeom prst="rect">
            <a:avLst/>
          </a:prstGeom>
        </p:spPr>
      </p:pic>
      <p:sp>
        <p:nvSpPr>
          <p:cNvPr id="9" name="Title 1">
            <a:extLst>
              <a:ext uri="{FF2B5EF4-FFF2-40B4-BE49-F238E27FC236}">
                <a16:creationId xmlns:a16="http://schemas.microsoft.com/office/drawing/2014/main" id="{395C3D4F-D385-844F-8693-C653F4E159D6}"/>
              </a:ext>
            </a:extLst>
          </p:cNvPr>
          <p:cNvSpPr txBox="1">
            <a:spLocks/>
          </p:cNvSpPr>
          <p:nvPr/>
        </p:nvSpPr>
        <p:spPr>
          <a:xfrm>
            <a:off x="376648" y="890170"/>
            <a:ext cx="5201191" cy="430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chemeClr val="bg1"/>
              </a:solidFill>
              <a:latin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cs typeface="Calibri" panose="020F0502020204030204" pitchFamily="34" charset="0"/>
              </a:rPr>
              <a:t>American Community Survey</a:t>
            </a:r>
          </a:p>
        </p:txBody>
      </p:sp>
      <p:sp>
        <p:nvSpPr>
          <p:cNvPr id="6" name="TextBox 5">
            <a:extLst>
              <a:ext uri="{FF2B5EF4-FFF2-40B4-BE49-F238E27FC236}">
                <a16:creationId xmlns:a16="http://schemas.microsoft.com/office/drawing/2014/main" id="{63F07E75-21CE-4A6B-A194-16EF7391DC07}"/>
              </a:ext>
            </a:extLst>
          </p:cNvPr>
          <p:cNvSpPr txBox="1"/>
          <p:nvPr/>
        </p:nvSpPr>
        <p:spPr>
          <a:xfrm>
            <a:off x="376648" y="1838830"/>
            <a:ext cx="5447377" cy="3539430"/>
          </a:xfrm>
          <a:prstGeom prst="rect">
            <a:avLst/>
          </a:prstGeom>
          <a:noFill/>
        </p:spPr>
        <p:txBody>
          <a:bodyPr wrap="square">
            <a:spAutoFit/>
          </a:bodyPr>
          <a:lstStyle/>
          <a:p>
            <a:pPr marL="342900" indent="-342900">
              <a:lnSpc>
                <a:spcPct val="100000"/>
              </a:lnSpc>
              <a:spcBef>
                <a:spcPts val="0"/>
              </a:spcBef>
              <a:buFont typeface="Arial" panose="020B0604020202020204" pitchFamily="34" charset="0"/>
              <a:buChar char="•"/>
            </a:pPr>
            <a:r>
              <a:rPr lang="en-US" sz="2800" kern="0" spc="30" dirty="0">
                <a:solidFill>
                  <a:schemeClr val="bg1"/>
                </a:solidFill>
              </a:rPr>
              <a:t>Annual sample size of 3.5 mil addresses</a:t>
            </a:r>
          </a:p>
          <a:p>
            <a:pPr marL="342900" indent="-342900">
              <a:lnSpc>
                <a:spcPct val="100000"/>
              </a:lnSpc>
              <a:spcBef>
                <a:spcPts val="0"/>
              </a:spcBef>
              <a:buFont typeface="Arial" panose="020B0604020202020204" pitchFamily="34" charset="0"/>
              <a:buChar char="•"/>
            </a:pPr>
            <a:r>
              <a:rPr lang="en-US" sz="2800" kern="0" spc="30" dirty="0">
                <a:solidFill>
                  <a:schemeClr val="bg1"/>
                </a:solidFill>
              </a:rPr>
              <a:t>Data collected impartially by mail, online or in-person</a:t>
            </a:r>
          </a:p>
          <a:p>
            <a:pPr marL="342900" indent="-342900">
              <a:lnSpc>
                <a:spcPct val="100000"/>
              </a:lnSpc>
              <a:spcBef>
                <a:spcPts val="0"/>
              </a:spcBef>
              <a:buFont typeface="Arial" panose="020B0604020202020204" pitchFamily="34" charset="0"/>
              <a:buChar char="•"/>
            </a:pPr>
            <a:r>
              <a:rPr lang="en-US" sz="2800" kern="0" spc="30" dirty="0">
                <a:solidFill>
                  <a:schemeClr val="bg1"/>
                </a:solidFill>
              </a:rPr>
              <a:t>Geographic levels: Nation to Block Group; PUMAs; </a:t>
            </a:r>
            <a:r>
              <a:rPr lang="en-US" sz="2800" i="1" kern="0" spc="30" dirty="0">
                <a:solidFill>
                  <a:schemeClr val="bg1"/>
                </a:solidFill>
              </a:rPr>
              <a:t>Tract!</a:t>
            </a:r>
          </a:p>
          <a:p>
            <a:pPr marL="342900" indent="-342900">
              <a:lnSpc>
                <a:spcPct val="100000"/>
              </a:lnSpc>
              <a:spcBef>
                <a:spcPts val="0"/>
              </a:spcBef>
              <a:buFont typeface="Arial" panose="020B0604020202020204" pitchFamily="34" charset="0"/>
              <a:buChar char="•"/>
            </a:pPr>
            <a:r>
              <a:rPr lang="en-US" sz="2800" kern="0" spc="30" dirty="0">
                <a:solidFill>
                  <a:schemeClr val="bg1"/>
                </a:solidFill>
              </a:rPr>
              <a:t>Data released yearly (1- and 5-year data)</a:t>
            </a:r>
          </a:p>
        </p:txBody>
      </p:sp>
      <p:pic>
        <p:nvPicPr>
          <p:cNvPr id="7" name="Picture 6">
            <a:extLst>
              <a:ext uri="{FF2B5EF4-FFF2-40B4-BE49-F238E27FC236}">
                <a16:creationId xmlns:a16="http://schemas.microsoft.com/office/drawing/2014/main" id="{876BB850-677B-4C65-9157-D550AB50CE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77797" y="282164"/>
            <a:ext cx="6014203" cy="6293672"/>
          </a:xfrm>
          <a:prstGeom prst="rect">
            <a:avLst/>
          </a:prstGeom>
        </p:spPr>
      </p:pic>
    </p:spTree>
    <p:extLst>
      <p:ext uri="{BB962C8B-B14F-4D97-AF65-F5344CB8AC3E}">
        <p14:creationId xmlns:p14="http://schemas.microsoft.com/office/powerpoint/2010/main" val="195514446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fld id="{FC63ECC8-719A-498E-B101-491B6A35558E}" type="slidenum">
              <a:rPr lang="en-US" smtClean="0"/>
              <a:t>5</a:t>
            </a:fld>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04961" y="-1"/>
            <a:ext cx="5187039" cy="6858001"/>
          </a:xfrm>
          <a:prstGeom prst="rect">
            <a:avLst/>
          </a:prstGeom>
        </p:spPr>
      </p:pic>
      <p:sp>
        <p:nvSpPr>
          <p:cNvPr id="6" name="Rectangle 5"/>
          <p:cNvSpPr/>
          <p:nvPr/>
        </p:nvSpPr>
        <p:spPr>
          <a:xfrm>
            <a:off x="414798" y="355020"/>
            <a:ext cx="5681202" cy="5293757"/>
          </a:xfrm>
          <a:prstGeom prst="rect">
            <a:avLst/>
          </a:prstGeom>
        </p:spPr>
        <p:txBody>
          <a:bodyPr wrap="square">
            <a:spAutoFit/>
          </a:bodyPr>
          <a:lstStyle/>
          <a:p>
            <a:r>
              <a:rPr lang="en-US" sz="3200" b="1" dirty="0">
                <a:solidFill>
                  <a:schemeClr val="bg1"/>
                </a:solidFill>
              </a:rPr>
              <a:t>American Community Survey</a:t>
            </a:r>
          </a:p>
          <a:p>
            <a:pPr lvl="1"/>
            <a:endParaRPr lang="en-US" sz="2600" dirty="0">
              <a:solidFill>
                <a:schemeClr val="bg1"/>
              </a:solidFill>
            </a:endParaRPr>
          </a:p>
          <a:p>
            <a:pPr marL="800100" lvl="1" indent="-342900">
              <a:buFont typeface="Arial" panose="020B0604020202020204" pitchFamily="34" charset="0"/>
              <a:buChar char="•"/>
            </a:pPr>
            <a:r>
              <a:rPr lang="en-US" sz="2800" dirty="0">
                <a:solidFill>
                  <a:schemeClr val="bg1"/>
                </a:solidFill>
              </a:rPr>
              <a:t>About 72 Questions</a:t>
            </a:r>
          </a:p>
          <a:p>
            <a:pPr lvl="1"/>
            <a:endParaRPr lang="en-US" sz="2800" dirty="0">
              <a:solidFill>
                <a:schemeClr val="bg1"/>
              </a:solidFill>
            </a:endParaRPr>
          </a:p>
          <a:p>
            <a:pPr marL="800100" lvl="1" indent="-342900">
              <a:buFont typeface="Arial" panose="020B0604020202020204" pitchFamily="34" charset="0"/>
              <a:buChar char="•"/>
            </a:pPr>
            <a:r>
              <a:rPr lang="en-US" sz="2800" dirty="0">
                <a:solidFill>
                  <a:schemeClr val="bg1"/>
                </a:solidFill>
              </a:rPr>
              <a:t>“Deep” Characteristics</a:t>
            </a:r>
          </a:p>
          <a:p>
            <a:pPr marL="800100" lvl="1" indent="-342900">
              <a:buFont typeface="Arial" panose="020B0604020202020204" pitchFamily="34" charset="0"/>
              <a:buChar char="•"/>
            </a:pPr>
            <a:endParaRPr lang="en-US" sz="2800" dirty="0">
              <a:solidFill>
                <a:schemeClr val="bg1"/>
              </a:solidFill>
            </a:endParaRPr>
          </a:p>
          <a:p>
            <a:pPr marL="800100" lvl="1" indent="-342900">
              <a:buFont typeface="Arial" panose="020B0604020202020204" pitchFamily="34" charset="0"/>
              <a:buChar char="•"/>
            </a:pPr>
            <a:r>
              <a:rPr lang="en-US" sz="2800" dirty="0">
                <a:solidFill>
                  <a:schemeClr val="bg1"/>
                </a:solidFill>
              </a:rPr>
              <a:t>Name?</a:t>
            </a:r>
          </a:p>
          <a:p>
            <a:pPr marL="800100" lvl="1" indent="-342900">
              <a:buFont typeface="Arial" panose="020B0604020202020204" pitchFamily="34" charset="0"/>
              <a:buChar char="•"/>
            </a:pPr>
            <a:endParaRPr lang="en-US" sz="2800" dirty="0">
              <a:solidFill>
                <a:schemeClr val="bg1"/>
              </a:solidFill>
            </a:endParaRPr>
          </a:p>
          <a:p>
            <a:pPr marL="800100" lvl="1" indent="-342900">
              <a:buFont typeface="Arial" panose="020B0604020202020204" pitchFamily="34" charset="0"/>
              <a:buChar char="•"/>
            </a:pPr>
            <a:r>
              <a:rPr lang="en-US" sz="2800" dirty="0">
                <a:solidFill>
                  <a:schemeClr val="bg1"/>
                </a:solidFill>
              </a:rPr>
              <a:t>In tables, refer to: “B-, C-, S-, and DP” id’s</a:t>
            </a:r>
          </a:p>
          <a:p>
            <a:pPr lvl="1"/>
            <a:endParaRPr lang="en-US" sz="2800" dirty="0">
              <a:solidFill>
                <a:schemeClr val="bg1"/>
              </a:solidFill>
            </a:endParaRPr>
          </a:p>
          <a:p>
            <a:pPr marL="800100" lvl="1" indent="-342900">
              <a:buFont typeface="Arial" panose="020B0604020202020204" pitchFamily="34" charset="0"/>
              <a:buChar char="•"/>
            </a:pPr>
            <a:r>
              <a:rPr lang="en-US" sz="2800" i="1" dirty="0">
                <a:solidFill>
                  <a:schemeClr val="bg1"/>
                </a:solidFill>
              </a:rPr>
              <a:t>Tract-level availability</a:t>
            </a:r>
          </a:p>
        </p:txBody>
      </p:sp>
    </p:spTree>
    <p:extLst>
      <p:ext uri="{BB962C8B-B14F-4D97-AF65-F5344CB8AC3E}">
        <p14:creationId xmlns:p14="http://schemas.microsoft.com/office/powerpoint/2010/main" val="320176348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fld id="{FC63ECC8-719A-498E-B101-491B6A35558E}" type="slidenum">
              <a:rPr lang="en-US" smtClean="0"/>
              <a:t>6</a:t>
            </a:fld>
            <a:endParaRPr lang="en-US" dirty="0"/>
          </a:p>
        </p:txBody>
      </p:sp>
      <p:sp>
        <p:nvSpPr>
          <p:cNvPr id="6" name="Rectangle 5"/>
          <p:cNvSpPr/>
          <p:nvPr/>
        </p:nvSpPr>
        <p:spPr>
          <a:xfrm>
            <a:off x="729053" y="1951672"/>
            <a:ext cx="5681202" cy="2954655"/>
          </a:xfrm>
          <a:prstGeom prst="rect">
            <a:avLst/>
          </a:prstGeom>
        </p:spPr>
        <p:txBody>
          <a:bodyPr wrap="square">
            <a:spAutoFit/>
          </a:bodyPr>
          <a:lstStyle/>
          <a:p>
            <a:endParaRPr lang="en-US" sz="3200" b="1" dirty="0">
              <a:solidFill>
                <a:schemeClr val="bg1"/>
              </a:solidFill>
            </a:endParaRPr>
          </a:p>
          <a:p>
            <a:r>
              <a:rPr lang="en-US" sz="3200" b="1" dirty="0">
                <a:solidFill>
                  <a:schemeClr val="bg1"/>
                </a:solidFill>
              </a:rPr>
              <a:t>The ACS has its own site:</a:t>
            </a:r>
          </a:p>
          <a:p>
            <a:endParaRPr lang="en-US" sz="3200" b="1" dirty="0">
              <a:solidFill>
                <a:schemeClr val="bg1"/>
              </a:solidFill>
            </a:endParaRPr>
          </a:p>
          <a:p>
            <a:r>
              <a:rPr lang="en-US" sz="3200" b="1" dirty="0">
                <a:solidFill>
                  <a:schemeClr val="bg1"/>
                </a:solidFill>
              </a:rPr>
              <a:t>  www.census.gov/acs</a:t>
            </a:r>
          </a:p>
          <a:p>
            <a:endParaRPr lang="en-US" sz="3200" b="1" dirty="0">
              <a:solidFill>
                <a:schemeClr val="bg1"/>
              </a:solidFill>
            </a:endParaRPr>
          </a:p>
          <a:p>
            <a:pPr lvl="1"/>
            <a:endParaRPr lang="en-US" sz="2600" dirty="0">
              <a:solidFill>
                <a:schemeClr val="bg1"/>
              </a:solidFill>
            </a:endParaRPr>
          </a:p>
        </p:txBody>
      </p:sp>
      <p:pic>
        <p:nvPicPr>
          <p:cNvPr id="5" name="Picture 4">
            <a:extLst>
              <a:ext uri="{FF2B5EF4-FFF2-40B4-BE49-F238E27FC236}">
                <a16:creationId xmlns:a16="http://schemas.microsoft.com/office/drawing/2014/main" id="{DACBC29A-1427-C02C-0F3C-01152275B7F7}"/>
              </a:ext>
            </a:extLst>
          </p:cNvPr>
          <p:cNvPicPr>
            <a:picLocks noChangeAspect="1"/>
          </p:cNvPicPr>
          <p:nvPr/>
        </p:nvPicPr>
        <p:blipFill>
          <a:blip r:embed="rId2"/>
          <a:stretch>
            <a:fillRect/>
          </a:stretch>
        </p:blipFill>
        <p:spPr>
          <a:xfrm>
            <a:off x="6307016" y="234872"/>
            <a:ext cx="7481961" cy="6486603"/>
          </a:xfrm>
          <a:prstGeom prst="rect">
            <a:avLst/>
          </a:prstGeom>
        </p:spPr>
      </p:pic>
    </p:spTree>
    <p:extLst>
      <p:ext uri="{BB962C8B-B14F-4D97-AF65-F5344CB8AC3E}">
        <p14:creationId xmlns:p14="http://schemas.microsoft.com/office/powerpoint/2010/main" val="331613819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34EB267-643F-C944-9116-A783FADB354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663322"/>
            <a:ext cx="1074452" cy="229180"/>
          </a:xfrm>
          <a:prstGeom prst="rect">
            <a:avLst/>
          </a:prstGeom>
        </p:spPr>
      </p:pic>
      <p:sp>
        <p:nvSpPr>
          <p:cNvPr id="5" name="Title 1">
            <a:extLst>
              <a:ext uri="{FF2B5EF4-FFF2-40B4-BE49-F238E27FC236}">
                <a16:creationId xmlns:a16="http://schemas.microsoft.com/office/drawing/2014/main" id="{13FDB082-0063-CB48-AF53-2D343CD45012}"/>
              </a:ext>
            </a:extLst>
          </p:cNvPr>
          <p:cNvSpPr txBox="1">
            <a:spLocks/>
          </p:cNvSpPr>
          <p:nvPr/>
        </p:nvSpPr>
        <p:spPr>
          <a:xfrm>
            <a:off x="376649" y="292955"/>
            <a:ext cx="9440450" cy="430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1">
                    <a:lumMod val="75000"/>
                  </a:schemeClr>
                </a:solidFill>
                <a:latin typeface="Calibri" panose="020F0502020204030204" pitchFamily="34" charset="0"/>
                <a:cs typeface="Calibri" panose="020F0502020204030204" pitchFamily="34" charset="0"/>
              </a:rPr>
              <a:t>What Topics Are Available in the ACS?</a:t>
            </a:r>
          </a:p>
        </p:txBody>
      </p:sp>
      <p:sp>
        <p:nvSpPr>
          <p:cNvPr id="21" name="Rectangle 20">
            <a:extLst>
              <a:ext uri="{FF2B5EF4-FFF2-40B4-BE49-F238E27FC236}">
                <a16:creationId xmlns:a16="http://schemas.microsoft.com/office/drawing/2014/main" id="{69F57355-FB3B-6142-A8C5-01CD45B0D748}"/>
              </a:ext>
            </a:extLst>
          </p:cNvPr>
          <p:cNvSpPr/>
          <p:nvPr/>
        </p:nvSpPr>
        <p:spPr>
          <a:xfrm>
            <a:off x="9362426" y="963543"/>
            <a:ext cx="2776923" cy="4873515"/>
          </a:xfrm>
          <a:prstGeom prst="rect">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0DEAC861-8E78-6E5C-DD63-77EB5B6D1FAF}"/>
              </a:ext>
            </a:extLst>
          </p:cNvPr>
          <p:cNvGrpSpPr/>
          <p:nvPr/>
        </p:nvGrpSpPr>
        <p:grpSpPr>
          <a:xfrm>
            <a:off x="84120" y="975591"/>
            <a:ext cx="3469470" cy="4906817"/>
            <a:chOff x="181681" y="976566"/>
            <a:chExt cx="3469470" cy="4906817"/>
          </a:xfrm>
        </p:grpSpPr>
        <p:sp>
          <p:nvSpPr>
            <p:cNvPr id="15" name="Rectangle 14">
              <a:extLst>
                <a:ext uri="{FF2B5EF4-FFF2-40B4-BE49-F238E27FC236}">
                  <a16:creationId xmlns:a16="http://schemas.microsoft.com/office/drawing/2014/main" id="{D190480F-E942-1E4F-A3E8-24FC86A844CD}"/>
                </a:ext>
              </a:extLst>
            </p:cNvPr>
            <p:cNvSpPr/>
            <p:nvPr/>
          </p:nvSpPr>
          <p:spPr>
            <a:xfrm>
              <a:off x="181681" y="976566"/>
              <a:ext cx="3438156" cy="4906817"/>
            </a:xfrm>
            <a:prstGeom prst="rect">
              <a:avLst/>
            </a:prstGeom>
            <a:solidFill>
              <a:srgbClr val="1F5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ousing…">
              <a:extLst>
                <a:ext uri="{FF2B5EF4-FFF2-40B4-BE49-F238E27FC236}">
                  <a16:creationId xmlns:a16="http://schemas.microsoft.com/office/drawing/2014/main" id="{A5B329CC-DE6B-C140-AD96-F97471DCD145}"/>
                </a:ext>
              </a:extLst>
            </p:cNvPr>
            <p:cNvSpPr txBox="1"/>
            <p:nvPr/>
          </p:nvSpPr>
          <p:spPr>
            <a:xfrm>
              <a:off x="212995" y="1378084"/>
              <a:ext cx="3438156" cy="43847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marL="171450" lvl="0" indent="-171450" algn="l">
                <a:lnSpc>
                  <a:spcPct val="100000"/>
                </a:lnSpc>
                <a:spcAft>
                  <a:spcPts val="0"/>
                </a:spcAft>
                <a:buFont typeface="Wingdings" panose="05000000000000000000" pitchFamily="2" charset="2"/>
                <a:buChar char="ü"/>
              </a:pPr>
              <a:r>
                <a:rPr lang="en-US" dirty="0">
                  <a:solidFill>
                    <a:schemeClr val="bg1"/>
                  </a:solidFill>
                </a:rPr>
                <a:t>Ancestry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Citizenship Status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Disability Status</a:t>
              </a:r>
            </a:p>
            <a:p>
              <a:pPr marL="171450" lvl="0" indent="-171450" algn="l">
                <a:lnSpc>
                  <a:spcPct val="100000"/>
                </a:lnSpc>
                <a:spcAft>
                  <a:spcPts val="0"/>
                </a:spcAft>
                <a:buFont typeface="Wingdings" panose="05000000000000000000" pitchFamily="2" charset="2"/>
                <a:buChar char="ü"/>
              </a:pPr>
              <a:r>
                <a:rPr lang="en-US" dirty="0">
                  <a:solidFill>
                    <a:schemeClr val="bg1"/>
                  </a:solidFill>
                </a:rPr>
                <a:t>Educational Attainment &amp; School Enrollment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Fertility</a:t>
              </a:r>
            </a:p>
            <a:p>
              <a:pPr marL="171450" lvl="0" indent="-171450" algn="l">
                <a:lnSpc>
                  <a:spcPct val="100000"/>
                </a:lnSpc>
                <a:spcAft>
                  <a:spcPts val="0"/>
                </a:spcAft>
                <a:buFont typeface="Wingdings" panose="05000000000000000000" pitchFamily="2" charset="2"/>
                <a:buChar char="ü"/>
              </a:pPr>
              <a:r>
                <a:rPr lang="en-US" dirty="0">
                  <a:solidFill>
                    <a:schemeClr val="bg1"/>
                  </a:solidFill>
                </a:rPr>
                <a:t>Grandparents as Caregivers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Language Spoken at Home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Marital History; Marital Status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Migration/Residence 1 Year Ago</a:t>
              </a:r>
            </a:p>
            <a:p>
              <a:pPr marL="171450" lvl="0" indent="-171450" algn="l">
                <a:lnSpc>
                  <a:spcPct val="100000"/>
                </a:lnSpc>
                <a:spcAft>
                  <a:spcPts val="0"/>
                </a:spcAft>
                <a:buFont typeface="Wingdings" panose="05000000000000000000" pitchFamily="2" charset="2"/>
                <a:buChar char="ü"/>
              </a:pPr>
              <a:r>
                <a:rPr lang="en-US" dirty="0">
                  <a:solidFill>
                    <a:schemeClr val="bg1"/>
                  </a:solidFill>
                </a:rPr>
                <a:t>Period of Military Service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Place of Birth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Undergraduate Field of Degree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Veteran Status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Year of Entry</a:t>
              </a:r>
              <a:endParaRPr sz="1400" dirty="0">
                <a:latin typeface="Calibri" panose="020F0502020204030204" pitchFamily="34" charset="0"/>
                <a:cs typeface="Calibri" panose="020F0502020204030204" pitchFamily="34" charset="0"/>
              </a:endParaRPr>
            </a:p>
          </p:txBody>
        </p:sp>
        <p:sp>
          <p:nvSpPr>
            <p:cNvPr id="7" name="Housing…">
              <a:extLst>
                <a:ext uri="{FF2B5EF4-FFF2-40B4-BE49-F238E27FC236}">
                  <a16:creationId xmlns:a16="http://schemas.microsoft.com/office/drawing/2014/main" id="{832B839D-E945-1D5A-6A9A-E21631E3EF50}"/>
                </a:ext>
              </a:extLst>
            </p:cNvPr>
            <p:cNvSpPr txBox="1"/>
            <p:nvPr/>
          </p:nvSpPr>
          <p:spPr>
            <a:xfrm>
              <a:off x="201957" y="991656"/>
              <a:ext cx="3438156" cy="5991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lvl="0" algn="ctr">
                <a:lnSpc>
                  <a:spcPct val="100000"/>
                </a:lnSpc>
                <a:spcAft>
                  <a:spcPts val="0"/>
                </a:spcAft>
              </a:pPr>
              <a:r>
                <a:rPr lang="en-US" sz="2400" dirty="0">
                  <a:solidFill>
                    <a:schemeClr val="bg1"/>
                  </a:solidFill>
                </a:rPr>
                <a:t>Social (DP02)</a:t>
              </a:r>
            </a:p>
          </p:txBody>
        </p:sp>
      </p:grpSp>
      <p:sp>
        <p:nvSpPr>
          <p:cNvPr id="10" name="Housing…">
            <a:extLst>
              <a:ext uri="{FF2B5EF4-FFF2-40B4-BE49-F238E27FC236}">
                <a16:creationId xmlns:a16="http://schemas.microsoft.com/office/drawing/2014/main" id="{AB40DD35-10DB-073E-5997-1AADA2D57AE5}"/>
              </a:ext>
            </a:extLst>
          </p:cNvPr>
          <p:cNvSpPr txBox="1"/>
          <p:nvPr/>
        </p:nvSpPr>
        <p:spPr>
          <a:xfrm>
            <a:off x="9309990" y="990681"/>
            <a:ext cx="2797616" cy="5991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lvl="0" algn="ctr">
              <a:lnSpc>
                <a:spcPct val="100000"/>
              </a:lnSpc>
              <a:spcAft>
                <a:spcPts val="0"/>
              </a:spcAft>
            </a:pPr>
            <a:r>
              <a:rPr lang="en-US" sz="2400" dirty="0">
                <a:solidFill>
                  <a:schemeClr val="bg1"/>
                </a:solidFill>
              </a:rPr>
              <a:t>Housing (DP04)</a:t>
            </a:r>
          </a:p>
        </p:txBody>
      </p:sp>
      <p:grpSp>
        <p:nvGrpSpPr>
          <p:cNvPr id="23" name="Group 22">
            <a:extLst>
              <a:ext uri="{FF2B5EF4-FFF2-40B4-BE49-F238E27FC236}">
                <a16:creationId xmlns:a16="http://schemas.microsoft.com/office/drawing/2014/main" id="{E4C009AD-8864-AD6C-A2E6-E6AB4E7A27BD}"/>
              </a:ext>
            </a:extLst>
          </p:cNvPr>
          <p:cNvGrpSpPr/>
          <p:nvPr/>
        </p:nvGrpSpPr>
        <p:grpSpPr>
          <a:xfrm>
            <a:off x="3495084" y="983623"/>
            <a:ext cx="3017107" cy="4906817"/>
            <a:chOff x="3650499" y="991656"/>
            <a:chExt cx="2855830" cy="4906817"/>
          </a:xfrm>
        </p:grpSpPr>
        <p:sp>
          <p:nvSpPr>
            <p:cNvPr id="14" name="Rectangle 13">
              <a:extLst>
                <a:ext uri="{FF2B5EF4-FFF2-40B4-BE49-F238E27FC236}">
                  <a16:creationId xmlns:a16="http://schemas.microsoft.com/office/drawing/2014/main" id="{76EDB265-EED3-6A47-83F4-E57A28F5775E}"/>
                </a:ext>
              </a:extLst>
            </p:cNvPr>
            <p:cNvSpPr/>
            <p:nvPr/>
          </p:nvSpPr>
          <p:spPr>
            <a:xfrm>
              <a:off x="3698744" y="991656"/>
              <a:ext cx="2776923" cy="4906817"/>
            </a:xfrm>
            <a:prstGeom prst="rect">
              <a:avLst/>
            </a:prstGeom>
            <a:solidFill>
              <a:srgbClr val="009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11200">
                <a:lnSpc>
                  <a:spcPct val="90000"/>
                </a:lnSpc>
                <a:spcBef>
                  <a:spcPts val="400"/>
                </a:spcBef>
                <a:buSzPct val="100000"/>
                <a:defRPr sz="1000">
                  <a:solidFill>
                    <a:srgbClr val="FFFFFF"/>
                  </a:solidFill>
                  <a:latin typeface="Lucida Sans"/>
                  <a:ea typeface="Lucida Sans"/>
                  <a:cs typeface="Lucida Sans"/>
                  <a:sym typeface="Lucida Sans"/>
                </a:defRPr>
              </a:pPr>
              <a:endParaRPr lang="en-US" dirty="0">
                <a:latin typeface="Calibri" panose="020F0502020204030204" pitchFamily="34" charset="0"/>
                <a:cs typeface="Calibri" panose="020F0502020204030204" pitchFamily="34" charset="0"/>
              </a:endParaRPr>
            </a:p>
          </p:txBody>
        </p:sp>
        <p:sp>
          <p:nvSpPr>
            <p:cNvPr id="9" name="Housing…">
              <a:extLst>
                <a:ext uri="{FF2B5EF4-FFF2-40B4-BE49-F238E27FC236}">
                  <a16:creationId xmlns:a16="http://schemas.microsoft.com/office/drawing/2014/main" id="{D84679E5-1CBE-F92E-C4EC-D148E0E24642}"/>
                </a:ext>
              </a:extLst>
            </p:cNvPr>
            <p:cNvSpPr txBox="1"/>
            <p:nvPr/>
          </p:nvSpPr>
          <p:spPr>
            <a:xfrm>
              <a:off x="3728060" y="991656"/>
              <a:ext cx="2776923" cy="5991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lvl="0" algn="ctr">
                <a:lnSpc>
                  <a:spcPct val="100000"/>
                </a:lnSpc>
                <a:spcAft>
                  <a:spcPts val="0"/>
                </a:spcAft>
              </a:pPr>
              <a:r>
                <a:rPr lang="en-US" sz="2400" dirty="0">
                  <a:solidFill>
                    <a:schemeClr val="bg1"/>
                  </a:solidFill>
                </a:rPr>
                <a:t>Demographic (DP05)</a:t>
              </a:r>
            </a:p>
          </p:txBody>
        </p:sp>
        <p:sp>
          <p:nvSpPr>
            <p:cNvPr id="18" name="Housing…">
              <a:extLst>
                <a:ext uri="{FF2B5EF4-FFF2-40B4-BE49-F238E27FC236}">
                  <a16:creationId xmlns:a16="http://schemas.microsoft.com/office/drawing/2014/main" id="{7441334B-DB8E-DD6F-CC83-FFB1DF551AA9}"/>
                </a:ext>
              </a:extLst>
            </p:cNvPr>
            <p:cNvSpPr txBox="1"/>
            <p:nvPr/>
          </p:nvSpPr>
          <p:spPr>
            <a:xfrm>
              <a:off x="3650499" y="1481792"/>
              <a:ext cx="2855830" cy="13378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marL="171450" lvl="0" indent="-171450" algn="l">
                <a:lnSpc>
                  <a:spcPct val="100000"/>
                </a:lnSpc>
                <a:spcAft>
                  <a:spcPts val="0"/>
                </a:spcAft>
                <a:buFont typeface="Wingdings" panose="05000000000000000000" pitchFamily="2" charset="2"/>
                <a:buChar char="ü"/>
              </a:pPr>
              <a:r>
                <a:rPr lang="en-US" dirty="0">
                  <a:solidFill>
                    <a:schemeClr val="bg1"/>
                  </a:solidFill>
                </a:rPr>
                <a:t>Age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Race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Hispanic Origin</a:t>
              </a:r>
            </a:p>
            <a:p>
              <a:pPr marL="171450" lvl="0" indent="-171450" algn="l">
                <a:lnSpc>
                  <a:spcPct val="100000"/>
                </a:lnSpc>
                <a:spcAft>
                  <a:spcPts val="0"/>
                </a:spcAft>
                <a:buFont typeface="Wingdings" panose="05000000000000000000" pitchFamily="2" charset="2"/>
                <a:buChar char="ü"/>
              </a:pPr>
              <a:r>
                <a:rPr lang="en-US" dirty="0">
                  <a:solidFill>
                    <a:schemeClr val="bg1"/>
                  </a:solidFill>
                </a:rPr>
                <a:t>Sex</a:t>
              </a:r>
            </a:p>
          </p:txBody>
        </p:sp>
      </p:grpSp>
      <p:sp>
        <p:nvSpPr>
          <p:cNvPr id="13" name="Rectangle 12">
            <a:extLst>
              <a:ext uri="{FF2B5EF4-FFF2-40B4-BE49-F238E27FC236}">
                <a16:creationId xmlns:a16="http://schemas.microsoft.com/office/drawing/2014/main" id="{4A2D4FBA-8C63-BF42-B366-29BC157104CE}"/>
              </a:ext>
            </a:extLst>
          </p:cNvPr>
          <p:cNvSpPr/>
          <p:nvPr/>
        </p:nvSpPr>
        <p:spPr>
          <a:xfrm>
            <a:off x="6539918" y="982007"/>
            <a:ext cx="2788159" cy="4890752"/>
          </a:xfrm>
          <a:prstGeom prst="rect">
            <a:avLst/>
          </a:prstGeom>
          <a:solidFill>
            <a:srgbClr val="980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using…">
            <a:extLst>
              <a:ext uri="{FF2B5EF4-FFF2-40B4-BE49-F238E27FC236}">
                <a16:creationId xmlns:a16="http://schemas.microsoft.com/office/drawing/2014/main" id="{3DB2EE59-A1E4-090D-8E64-AB6DBA3A348E}"/>
              </a:ext>
            </a:extLst>
          </p:cNvPr>
          <p:cNvSpPr txBox="1"/>
          <p:nvPr/>
        </p:nvSpPr>
        <p:spPr>
          <a:xfrm>
            <a:off x="6464723" y="990681"/>
            <a:ext cx="2800820" cy="5991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lvl="0" algn="ctr">
              <a:lnSpc>
                <a:spcPct val="100000"/>
              </a:lnSpc>
              <a:spcAft>
                <a:spcPts val="0"/>
              </a:spcAft>
            </a:pPr>
            <a:r>
              <a:rPr lang="en-US" sz="2400" dirty="0">
                <a:solidFill>
                  <a:schemeClr val="bg1"/>
                </a:solidFill>
              </a:rPr>
              <a:t>Economic (DP03)</a:t>
            </a:r>
          </a:p>
        </p:txBody>
      </p:sp>
      <p:sp>
        <p:nvSpPr>
          <p:cNvPr id="20" name="Housing…">
            <a:extLst>
              <a:ext uri="{FF2B5EF4-FFF2-40B4-BE49-F238E27FC236}">
                <a16:creationId xmlns:a16="http://schemas.microsoft.com/office/drawing/2014/main" id="{6F1FB4C3-55F2-1FF8-09EA-97314A716D53}"/>
              </a:ext>
            </a:extLst>
          </p:cNvPr>
          <p:cNvSpPr txBox="1"/>
          <p:nvPr/>
        </p:nvSpPr>
        <p:spPr>
          <a:xfrm>
            <a:off x="6559481" y="1448104"/>
            <a:ext cx="2716160" cy="21687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marL="171450" lvl="0" indent="-171450" algn="l">
              <a:lnSpc>
                <a:spcPct val="100000"/>
              </a:lnSpc>
              <a:spcAft>
                <a:spcPts val="0"/>
              </a:spcAft>
              <a:buFont typeface="Wingdings" panose="05000000000000000000" pitchFamily="2" charset="2"/>
              <a:buChar char="ü"/>
            </a:pPr>
            <a:r>
              <a:rPr lang="en-US" dirty="0">
                <a:solidFill>
                  <a:schemeClr val="bg1"/>
                </a:solidFill>
              </a:rPr>
              <a:t>Income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Benefits</a:t>
            </a:r>
          </a:p>
          <a:p>
            <a:pPr marL="171450" lvl="0" indent="-171450" algn="l">
              <a:lnSpc>
                <a:spcPct val="100000"/>
              </a:lnSpc>
              <a:spcAft>
                <a:spcPts val="0"/>
              </a:spcAft>
              <a:buFont typeface="Wingdings" panose="05000000000000000000" pitchFamily="2" charset="2"/>
              <a:buChar char="ü"/>
            </a:pPr>
            <a:r>
              <a:rPr lang="en-US" dirty="0">
                <a:solidFill>
                  <a:schemeClr val="bg1"/>
                </a:solidFill>
              </a:rPr>
              <a:t>Employment Status</a:t>
            </a:r>
          </a:p>
          <a:p>
            <a:pPr marL="171450" lvl="0" indent="-171450" algn="l">
              <a:lnSpc>
                <a:spcPct val="100000"/>
              </a:lnSpc>
              <a:spcAft>
                <a:spcPts val="0"/>
              </a:spcAft>
              <a:buFont typeface="Wingdings" panose="05000000000000000000" pitchFamily="2" charset="2"/>
              <a:buChar char="ü"/>
            </a:pPr>
            <a:r>
              <a:rPr lang="en-US" dirty="0">
                <a:solidFill>
                  <a:schemeClr val="bg1"/>
                </a:solidFill>
              </a:rPr>
              <a:t>Occupation</a:t>
            </a:r>
          </a:p>
          <a:p>
            <a:pPr marL="171450" lvl="0" indent="-171450" algn="l">
              <a:lnSpc>
                <a:spcPct val="100000"/>
              </a:lnSpc>
              <a:spcAft>
                <a:spcPts val="0"/>
              </a:spcAft>
              <a:buFont typeface="Wingdings" panose="05000000000000000000" pitchFamily="2" charset="2"/>
              <a:buChar char="ü"/>
            </a:pPr>
            <a:r>
              <a:rPr lang="en-US" dirty="0">
                <a:solidFill>
                  <a:schemeClr val="bg1"/>
                </a:solidFill>
              </a:rPr>
              <a:t>Industry</a:t>
            </a:r>
          </a:p>
          <a:p>
            <a:pPr marL="171450" lvl="0" indent="-171450" algn="l">
              <a:lnSpc>
                <a:spcPct val="100000"/>
              </a:lnSpc>
              <a:spcAft>
                <a:spcPts val="0"/>
              </a:spcAft>
              <a:buFont typeface="Wingdings" panose="05000000000000000000" pitchFamily="2" charset="2"/>
              <a:buChar char="ü"/>
            </a:pPr>
            <a:r>
              <a:rPr lang="en-US" dirty="0">
                <a:solidFill>
                  <a:schemeClr val="bg1"/>
                </a:solidFill>
              </a:rPr>
              <a:t>Commuting to Work</a:t>
            </a:r>
          </a:p>
          <a:p>
            <a:pPr marL="171450" lvl="0" indent="-171450" algn="l">
              <a:lnSpc>
                <a:spcPct val="100000"/>
              </a:lnSpc>
              <a:spcAft>
                <a:spcPts val="0"/>
              </a:spcAft>
              <a:buFont typeface="Wingdings" panose="05000000000000000000" pitchFamily="2" charset="2"/>
              <a:buChar char="ü"/>
            </a:pPr>
            <a:r>
              <a:rPr lang="en-US" dirty="0">
                <a:solidFill>
                  <a:schemeClr val="bg1"/>
                </a:solidFill>
              </a:rPr>
              <a:t>Place of Work</a:t>
            </a:r>
          </a:p>
        </p:txBody>
      </p:sp>
      <p:sp>
        <p:nvSpPr>
          <p:cNvPr id="26" name="Housing…">
            <a:extLst>
              <a:ext uri="{FF2B5EF4-FFF2-40B4-BE49-F238E27FC236}">
                <a16:creationId xmlns:a16="http://schemas.microsoft.com/office/drawing/2014/main" id="{9F6C8A2B-E123-83B1-8B86-DD88019E65A0}"/>
              </a:ext>
            </a:extLst>
          </p:cNvPr>
          <p:cNvSpPr txBox="1"/>
          <p:nvPr/>
        </p:nvSpPr>
        <p:spPr>
          <a:xfrm>
            <a:off x="9424359" y="1490233"/>
            <a:ext cx="2716160" cy="189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marL="171450" lvl="0" indent="-171450" algn="l">
              <a:lnSpc>
                <a:spcPct val="100000"/>
              </a:lnSpc>
              <a:spcAft>
                <a:spcPts val="0"/>
              </a:spcAft>
              <a:buFont typeface="Wingdings" panose="05000000000000000000" pitchFamily="2" charset="2"/>
              <a:buChar char="ü"/>
            </a:pPr>
            <a:r>
              <a:rPr lang="en-US" dirty="0">
                <a:solidFill>
                  <a:schemeClr val="bg1"/>
                </a:solidFill>
              </a:rPr>
              <a:t>Tenure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Housing Value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Occupancy</a:t>
            </a:r>
          </a:p>
          <a:p>
            <a:pPr marL="171450" lvl="0" indent="-171450" algn="l">
              <a:lnSpc>
                <a:spcPct val="100000"/>
              </a:lnSpc>
              <a:spcAft>
                <a:spcPts val="0"/>
              </a:spcAft>
              <a:buFont typeface="Wingdings" panose="05000000000000000000" pitchFamily="2" charset="2"/>
              <a:buChar char="ü"/>
            </a:pPr>
            <a:r>
              <a:rPr lang="en-US" dirty="0">
                <a:solidFill>
                  <a:schemeClr val="bg1"/>
                </a:solidFill>
              </a:rPr>
              <a:t>Taxes and Insurance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Household Size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Utilities</a:t>
            </a:r>
          </a:p>
        </p:txBody>
      </p:sp>
    </p:spTree>
    <p:extLst>
      <p:ext uri="{BB962C8B-B14F-4D97-AF65-F5344CB8AC3E}">
        <p14:creationId xmlns:p14="http://schemas.microsoft.com/office/powerpoint/2010/main" val="109364074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34EB267-643F-C944-9116-A783FADB354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663322"/>
            <a:ext cx="1074452" cy="229180"/>
          </a:xfrm>
          <a:prstGeom prst="rect">
            <a:avLst/>
          </a:prstGeom>
        </p:spPr>
      </p:pic>
      <p:sp>
        <p:nvSpPr>
          <p:cNvPr id="5" name="Title 1">
            <a:extLst>
              <a:ext uri="{FF2B5EF4-FFF2-40B4-BE49-F238E27FC236}">
                <a16:creationId xmlns:a16="http://schemas.microsoft.com/office/drawing/2014/main" id="{13FDB082-0063-CB48-AF53-2D343CD45012}"/>
              </a:ext>
            </a:extLst>
          </p:cNvPr>
          <p:cNvSpPr txBox="1">
            <a:spLocks/>
          </p:cNvSpPr>
          <p:nvPr/>
        </p:nvSpPr>
        <p:spPr>
          <a:xfrm>
            <a:off x="376649" y="292955"/>
            <a:ext cx="9440450" cy="430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1">
                    <a:lumMod val="75000"/>
                  </a:schemeClr>
                </a:solidFill>
                <a:latin typeface="Calibri" panose="020F0502020204030204" pitchFamily="34" charset="0"/>
                <a:cs typeface="Calibri" panose="020F0502020204030204" pitchFamily="34" charset="0"/>
              </a:rPr>
              <a:t>What Topics Are Available in the ACS vs. Decennial Census?</a:t>
            </a:r>
          </a:p>
        </p:txBody>
      </p:sp>
      <p:sp>
        <p:nvSpPr>
          <p:cNvPr id="21" name="Rectangle 20">
            <a:extLst>
              <a:ext uri="{FF2B5EF4-FFF2-40B4-BE49-F238E27FC236}">
                <a16:creationId xmlns:a16="http://schemas.microsoft.com/office/drawing/2014/main" id="{69F57355-FB3B-6142-A8C5-01CD45B0D748}"/>
              </a:ext>
            </a:extLst>
          </p:cNvPr>
          <p:cNvSpPr/>
          <p:nvPr/>
        </p:nvSpPr>
        <p:spPr>
          <a:xfrm>
            <a:off x="9362426" y="963543"/>
            <a:ext cx="2776923" cy="4873515"/>
          </a:xfrm>
          <a:prstGeom prst="rect">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0DEAC861-8E78-6E5C-DD63-77EB5B6D1FAF}"/>
              </a:ext>
            </a:extLst>
          </p:cNvPr>
          <p:cNvGrpSpPr/>
          <p:nvPr/>
        </p:nvGrpSpPr>
        <p:grpSpPr>
          <a:xfrm>
            <a:off x="84120" y="975591"/>
            <a:ext cx="3469470" cy="4906817"/>
            <a:chOff x="181681" y="976566"/>
            <a:chExt cx="3469470" cy="4906817"/>
          </a:xfrm>
        </p:grpSpPr>
        <p:sp>
          <p:nvSpPr>
            <p:cNvPr id="15" name="Rectangle 14">
              <a:extLst>
                <a:ext uri="{FF2B5EF4-FFF2-40B4-BE49-F238E27FC236}">
                  <a16:creationId xmlns:a16="http://schemas.microsoft.com/office/drawing/2014/main" id="{D190480F-E942-1E4F-A3E8-24FC86A844CD}"/>
                </a:ext>
              </a:extLst>
            </p:cNvPr>
            <p:cNvSpPr/>
            <p:nvPr/>
          </p:nvSpPr>
          <p:spPr>
            <a:xfrm>
              <a:off x="181681" y="976566"/>
              <a:ext cx="3438156" cy="4906817"/>
            </a:xfrm>
            <a:prstGeom prst="rect">
              <a:avLst/>
            </a:prstGeom>
            <a:solidFill>
              <a:srgbClr val="1F5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ousing…">
              <a:extLst>
                <a:ext uri="{FF2B5EF4-FFF2-40B4-BE49-F238E27FC236}">
                  <a16:creationId xmlns:a16="http://schemas.microsoft.com/office/drawing/2014/main" id="{A5B329CC-DE6B-C140-AD96-F97471DCD145}"/>
                </a:ext>
              </a:extLst>
            </p:cNvPr>
            <p:cNvSpPr txBox="1"/>
            <p:nvPr/>
          </p:nvSpPr>
          <p:spPr>
            <a:xfrm>
              <a:off x="212995" y="1378084"/>
              <a:ext cx="3438156" cy="43847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3792" tIns="113792" rIns="113792" bIns="113792" numCol="1" anchor="t">
              <a:spAutoFit/>
            </a:bodyPr>
            <a:lstStyle/>
            <a:p>
              <a:pPr marL="171450" lvl="0" indent="-171450" algn="l">
                <a:lnSpc>
                  <a:spcPct val="100000"/>
                </a:lnSpc>
                <a:spcAft>
                  <a:spcPts val="0"/>
                </a:spcAft>
                <a:buFont typeface="Wingdings" panose="05000000000000000000" pitchFamily="2" charset="2"/>
                <a:buChar char="ü"/>
              </a:pPr>
              <a:r>
                <a:rPr lang="en-US" dirty="0">
                  <a:solidFill>
                    <a:schemeClr val="bg1"/>
                  </a:solidFill>
                </a:rPr>
                <a:t>Ancestry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Citizenship Status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Disability Status</a:t>
              </a:r>
            </a:p>
            <a:p>
              <a:pPr marL="171450" lvl="0" indent="-171450" algn="l">
                <a:lnSpc>
                  <a:spcPct val="100000"/>
                </a:lnSpc>
                <a:spcAft>
                  <a:spcPts val="0"/>
                </a:spcAft>
                <a:buFont typeface="Wingdings" panose="05000000000000000000" pitchFamily="2" charset="2"/>
                <a:buChar char="ü"/>
              </a:pPr>
              <a:r>
                <a:rPr lang="en-US" dirty="0">
                  <a:solidFill>
                    <a:schemeClr val="bg1"/>
                  </a:solidFill>
                </a:rPr>
                <a:t>Educational Attainment &amp; School Enrollment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Fertility</a:t>
              </a:r>
            </a:p>
            <a:p>
              <a:pPr marL="171450" lvl="0" indent="-171450" algn="l">
                <a:lnSpc>
                  <a:spcPct val="100000"/>
                </a:lnSpc>
                <a:spcAft>
                  <a:spcPts val="0"/>
                </a:spcAft>
                <a:buFont typeface="Wingdings" panose="05000000000000000000" pitchFamily="2" charset="2"/>
                <a:buChar char="ü"/>
              </a:pPr>
              <a:r>
                <a:rPr lang="en-US" dirty="0">
                  <a:solidFill>
                    <a:schemeClr val="bg1"/>
                  </a:solidFill>
                </a:rPr>
                <a:t>Grandparents as Caregivers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Language Spoken at Home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Marital History; Marital Status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Migration/Residence 1 Year Ago</a:t>
              </a:r>
            </a:p>
            <a:p>
              <a:pPr marL="171450" lvl="0" indent="-171450" algn="l">
                <a:lnSpc>
                  <a:spcPct val="100000"/>
                </a:lnSpc>
                <a:spcAft>
                  <a:spcPts val="0"/>
                </a:spcAft>
                <a:buFont typeface="Wingdings" panose="05000000000000000000" pitchFamily="2" charset="2"/>
                <a:buChar char="ü"/>
              </a:pPr>
              <a:r>
                <a:rPr lang="en-US" dirty="0">
                  <a:solidFill>
                    <a:schemeClr val="bg1"/>
                  </a:solidFill>
                </a:rPr>
                <a:t>Period of Military Service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Place of Birth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Undergraduate Field of Degree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Veteran Status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Year of Entry</a:t>
              </a:r>
              <a:endParaRPr sz="1400" dirty="0">
                <a:latin typeface="Calibri" panose="020F0502020204030204" pitchFamily="34" charset="0"/>
                <a:cs typeface="Calibri" panose="020F0502020204030204" pitchFamily="34" charset="0"/>
              </a:endParaRPr>
            </a:p>
          </p:txBody>
        </p:sp>
        <p:sp>
          <p:nvSpPr>
            <p:cNvPr id="7" name="Housing…">
              <a:extLst>
                <a:ext uri="{FF2B5EF4-FFF2-40B4-BE49-F238E27FC236}">
                  <a16:creationId xmlns:a16="http://schemas.microsoft.com/office/drawing/2014/main" id="{832B839D-E945-1D5A-6A9A-E21631E3EF50}"/>
                </a:ext>
              </a:extLst>
            </p:cNvPr>
            <p:cNvSpPr txBox="1"/>
            <p:nvPr/>
          </p:nvSpPr>
          <p:spPr>
            <a:xfrm>
              <a:off x="201957" y="991656"/>
              <a:ext cx="3438156" cy="5991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3792" tIns="113792" rIns="113792" bIns="113792" numCol="1" anchor="t">
              <a:spAutoFit/>
            </a:bodyPr>
            <a:lstStyle/>
            <a:p>
              <a:pPr lvl="0" algn="ctr">
                <a:lnSpc>
                  <a:spcPct val="100000"/>
                </a:lnSpc>
                <a:spcAft>
                  <a:spcPts val="0"/>
                </a:spcAft>
              </a:pPr>
              <a:r>
                <a:rPr lang="en-US" sz="2400" dirty="0">
                  <a:solidFill>
                    <a:schemeClr val="bg1"/>
                  </a:solidFill>
                </a:rPr>
                <a:t>Social (DP02)</a:t>
              </a:r>
            </a:p>
          </p:txBody>
        </p:sp>
      </p:grpSp>
      <p:sp>
        <p:nvSpPr>
          <p:cNvPr id="10" name="Housing…">
            <a:extLst>
              <a:ext uri="{FF2B5EF4-FFF2-40B4-BE49-F238E27FC236}">
                <a16:creationId xmlns:a16="http://schemas.microsoft.com/office/drawing/2014/main" id="{AB40DD35-10DB-073E-5997-1AADA2D57AE5}"/>
              </a:ext>
            </a:extLst>
          </p:cNvPr>
          <p:cNvSpPr txBox="1"/>
          <p:nvPr/>
        </p:nvSpPr>
        <p:spPr>
          <a:xfrm>
            <a:off x="9309990" y="990681"/>
            <a:ext cx="2797616" cy="5991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3792" tIns="113792" rIns="113792" bIns="113792" numCol="1" anchor="t">
            <a:spAutoFit/>
          </a:bodyPr>
          <a:lstStyle/>
          <a:p>
            <a:pPr lvl="0" algn="ctr">
              <a:lnSpc>
                <a:spcPct val="100000"/>
              </a:lnSpc>
              <a:spcAft>
                <a:spcPts val="0"/>
              </a:spcAft>
            </a:pPr>
            <a:r>
              <a:rPr lang="en-US" sz="2400" dirty="0">
                <a:solidFill>
                  <a:schemeClr val="bg1"/>
                </a:solidFill>
              </a:rPr>
              <a:t>Housing (DP04)</a:t>
            </a:r>
          </a:p>
        </p:txBody>
      </p:sp>
      <p:grpSp>
        <p:nvGrpSpPr>
          <p:cNvPr id="23" name="Group 22">
            <a:extLst>
              <a:ext uri="{FF2B5EF4-FFF2-40B4-BE49-F238E27FC236}">
                <a16:creationId xmlns:a16="http://schemas.microsoft.com/office/drawing/2014/main" id="{E4C009AD-8864-AD6C-A2E6-E6AB4E7A27BD}"/>
              </a:ext>
            </a:extLst>
          </p:cNvPr>
          <p:cNvGrpSpPr/>
          <p:nvPr/>
        </p:nvGrpSpPr>
        <p:grpSpPr>
          <a:xfrm>
            <a:off x="3495084" y="983623"/>
            <a:ext cx="3017107" cy="4906817"/>
            <a:chOff x="3650499" y="991656"/>
            <a:chExt cx="2855830" cy="4906817"/>
          </a:xfrm>
        </p:grpSpPr>
        <p:sp>
          <p:nvSpPr>
            <p:cNvPr id="14" name="Rectangle 13">
              <a:extLst>
                <a:ext uri="{FF2B5EF4-FFF2-40B4-BE49-F238E27FC236}">
                  <a16:creationId xmlns:a16="http://schemas.microsoft.com/office/drawing/2014/main" id="{76EDB265-EED3-6A47-83F4-E57A28F5775E}"/>
                </a:ext>
              </a:extLst>
            </p:cNvPr>
            <p:cNvSpPr/>
            <p:nvPr/>
          </p:nvSpPr>
          <p:spPr>
            <a:xfrm>
              <a:off x="3698744" y="991656"/>
              <a:ext cx="2776923" cy="4906817"/>
            </a:xfrm>
            <a:prstGeom prst="rect">
              <a:avLst/>
            </a:prstGeom>
            <a:solidFill>
              <a:srgbClr val="009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11200">
                <a:lnSpc>
                  <a:spcPct val="90000"/>
                </a:lnSpc>
                <a:spcBef>
                  <a:spcPts val="400"/>
                </a:spcBef>
                <a:buSzPct val="100000"/>
                <a:defRPr sz="1000">
                  <a:solidFill>
                    <a:srgbClr val="FFFFFF"/>
                  </a:solidFill>
                  <a:latin typeface="Lucida Sans"/>
                  <a:ea typeface="Lucida Sans"/>
                  <a:cs typeface="Lucida Sans"/>
                  <a:sym typeface="Lucida Sans"/>
                </a:defRPr>
              </a:pPr>
              <a:endParaRPr lang="en-US" dirty="0">
                <a:latin typeface="Calibri" panose="020F0502020204030204" pitchFamily="34" charset="0"/>
                <a:cs typeface="Calibri" panose="020F0502020204030204" pitchFamily="34" charset="0"/>
              </a:endParaRPr>
            </a:p>
          </p:txBody>
        </p:sp>
        <p:sp>
          <p:nvSpPr>
            <p:cNvPr id="9" name="Housing…">
              <a:extLst>
                <a:ext uri="{FF2B5EF4-FFF2-40B4-BE49-F238E27FC236}">
                  <a16:creationId xmlns:a16="http://schemas.microsoft.com/office/drawing/2014/main" id="{D84679E5-1CBE-F92E-C4EC-D148E0E24642}"/>
                </a:ext>
              </a:extLst>
            </p:cNvPr>
            <p:cNvSpPr txBox="1"/>
            <p:nvPr/>
          </p:nvSpPr>
          <p:spPr>
            <a:xfrm>
              <a:off x="3728060" y="991656"/>
              <a:ext cx="2776923" cy="5991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3792" tIns="113792" rIns="113792" bIns="113792" numCol="1" anchor="t">
              <a:spAutoFit/>
            </a:bodyPr>
            <a:lstStyle/>
            <a:p>
              <a:pPr lvl="0" algn="ctr">
                <a:lnSpc>
                  <a:spcPct val="100000"/>
                </a:lnSpc>
                <a:spcAft>
                  <a:spcPts val="0"/>
                </a:spcAft>
              </a:pPr>
              <a:r>
                <a:rPr lang="en-US" sz="2400" dirty="0">
                  <a:solidFill>
                    <a:schemeClr val="bg1"/>
                  </a:solidFill>
                </a:rPr>
                <a:t>Demographic (DP05)</a:t>
              </a:r>
            </a:p>
          </p:txBody>
        </p:sp>
        <p:sp>
          <p:nvSpPr>
            <p:cNvPr id="18" name="Housing…">
              <a:extLst>
                <a:ext uri="{FF2B5EF4-FFF2-40B4-BE49-F238E27FC236}">
                  <a16:creationId xmlns:a16="http://schemas.microsoft.com/office/drawing/2014/main" id="{7441334B-DB8E-DD6F-CC83-FFB1DF551AA9}"/>
                </a:ext>
              </a:extLst>
            </p:cNvPr>
            <p:cNvSpPr txBox="1"/>
            <p:nvPr/>
          </p:nvSpPr>
          <p:spPr>
            <a:xfrm>
              <a:off x="3650499" y="1481792"/>
              <a:ext cx="2855830" cy="13378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3792" tIns="113792" rIns="113792" bIns="113792" numCol="1" anchor="t">
              <a:spAutoFit/>
            </a:bodyPr>
            <a:lstStyle/>
            <a:p>
              <a:pPr marL="171450" lvl="0" indent="-171450" algn="l">
                <a:lnSpc>
                  <a:spcPct val="100000"/>
                </a:lnSpc>
                <a:spcAft>
                  <a:spcPts val="0"/>
                </a:spcAft>
                <a:buFont typeface="Wingdings" panose="05000000000000000000" pitchFamily="2" charset="2"/>
                <a:buChar char="ü"/>
              </a:pPr>
              <a:r>
                <a:rPr lang="en-US" dirty="0">
                  <a:solidFill>
                    <a:schemeClr val="bg1"/>
                  </a:solidFill>
                </a:rPr>
                <a:t>Age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Race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Hispanic Origin</a:t>
              </a:r>
            </a:p>
            <a:p>
              <a:pPr marL="171450" lvl="0" indent="-171450" algn="l">
                <a:lnSpc>
                  <a:spcPct val="100000"/>
                </a:lnSpc>
                <a:spcAft>
                  <a:spcPts val="0"/>
                </a:spcAft>
                <a:buFont typeface="Wingdings" panose="05000000000000000000" pitchFamily="2" charset="2"/>
                <a:buChar char="ü"/>
              </a:pPr>
              <a:r>
                <a:rPr lang="en-US" dirty="0">
                  <a:solidFill>
                    <a:schemeClr val="bg1"/>
                  </a:solidFill>
                </a:rPr>
                <a:t>Sex</a:t>
              </a:r>
            </a:p>
          </p:txBody>
        </p:sp>
      </p:grpSp>
      <p:sp>
        <p:nvSpPr>
          <p:cNvPr id="13" name="Rectangle 12">
            <a:extLst>
              <a:ext uri="{FF2B5EF4-FFF2-40B4-BE49-F238E27FC236}">
                <a16:creationId xmlns:a16="http://schemas.microsoft.com/office/drawing/2014/main" id="{4A2D4FBA-8C63-BF42-B366-29BC157104CE}"/>
              </a:ext>
            </a:extLst>
          </p:cNvPr>
          <p:cNvSpPr/>
          <p:nvPr/>
        </p:nvSpPr>
        <p:spPr>
          <a:xfrm>
            <a:off x="6539918" y="982007"/>
            <a:ext cx="2788159" cy="4890752"/>
          </a:xfrm>
          <a:prstGeom prst="rect">
            <a:avLst/>
          </a:prstGeom>
          <a:solidFill>
            <a:srgbClr val="980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using…">
            <a:extLst>
              <a:ext uri="{FF2B5EF4-FFF2-40B4-BE49-F238E27FC236}">
                <a16:creationId xmlns:a16="http://schemas.microsoft.com/office/drawing/2014/main" id="{3DB2EE59-A1E4-090D-8E64-AB6DBA3A348E}"/>
              </a:ext>
            </a:extLst>
          </p:cNvPr>
          <p:cNvSpPr txBox="1"/>
          <p:nvPr/>
        </p:nvSpPr>
        <p:spPr>
          <a:xfrm>
            <a:off x="6464723" y="990681"/>
            <a:ext cx="2800820" cy="5991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3792" tIns="113792" rIns="113792" bIns="113792" numCol="1" anchor="t">
            <a:spAutoFit/>
          </a:bodyPr>
          <a:lstStyle/>
          <a:p>
            <a:pPr lvl="0" algn="ctr">
              <a:lnSpc>
                <a:spcPct val="100000"/>
              </a:lnSpc>
              <a:spcAft>
                <a:spcPts val="0"/>
              </a:spcAft>
            </a:pPr>
            <a:r>
              <a:rPr lang="en-US" sz="2400" dirty="0">
                <a:solidFill>
                  <a:schemeClr val="bg1"/>
                </a:solidFill>
              </a:rPr>
              <a:t>Economic (DP03)</a:t>
            </a:r>
          </a:p>
        </p:txBody>
      </p:sp>
      <p:sp>
        <p:nvSpPr>
          <p:cNvPr id="20" name="Housing…">
            <a:extLst>
              <a:ext uri="{FF2B5EF4-FFF2-40B4-BE49-F238E27FC236}">
                <a16:creationId xmlns:a16="http://schemas.microsoft.com/office/drawing/2014/main" id="{6F1FB4C3-55F2-1FF8-09EA-97314A716D53}"/>
              </a:ext>
            </a:extLst>
          </p:cNvPr>
          <p:cNvSpPr txBox="1"/>
          <p:nvPr/>
        </p:nvSpPr>
        <p:spPr>
          <a:xfrm>
            <a:off x="6559481" y="1448104"/>
            <a:ext cx="2716160" cy="21687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3792" tIns="113792" rIns="113792" bIns="113792" numCol="1" anchor="t">
            <a:spAutoFit/>
          </a:bodyPr>
          <a:lstStyle/>
          <a:p>
            <a:pPr marL="171450" lvl="0" indent="-171450" algn="l">
              <a:lnSpc>
                <a:spcPct val="100000"/>
              </a:lnSpc>
              <a:spcAft>
                <a:spcPts val="0"/>
              </a:spcAft>
              <a:buFont typeface="Wingdings" panose="05000000000000000000" pitchFamily="2" charset="2"/>
              <a:buChar char="ü"/>
            </a:pPr>
            <a:r>
              <a:rPr lang="en-US" dirty="0">
                <a:solidFill>
                  <a:schemeClr val="bg1"/>
                </a:solidFill>
              </a:rPr>
              <a:t>Income </a:t>
            </a:r>
          </a:p>
          <a:p>
            <a:pPr marL="171450" lvl="0" indent="-171450" algn="l">
              <a:lnSpc>
                <a:spcPct val="100000"/>
              </a:lnSpc>
              <a:spcAft>
                <a:spcPts val="0"/>
              </a:spcAft>
              <a:buFont typeface="Wingdings" panose="05000000000000000000" pitchFamily="2" charset="2"/>
              <a:buChar char="ü"/>
            </a:pPr>
            <a:r>
              <a:rPr lang="en-US" dirty="0">
                <a:solidFill>
                  <a:schemeClr val="bg1"/>
                </a:solidFill>
              </a:rPr>
              <a:t>Benefits</a:t>
            </a:r>
          </a:p>
          <a:p>
            <a:pPr marL="171450" lvl="0" indent="-171450" algn="l">
              <a:lnSpc>
                <a:spcPct val="100000"/>
              </a:lnSpc>
              <a:spcAft>
                <a:spcPts val="0"/>
              </a:spcAft>
              <a:buFont typeface="Wingdings" panose="05000000000000000000" pitchFamily="2" charset="2"/>
              <a:buChar char="ü"/>
            </a:pPr>
            <a:r>
              <a:rPr lang="en-US" dirty="0">
                <a:solidFill>
                  <a:schemeClr val="bg1"/>
                </a:solidFill>
              </a:rPr>
              <a:t>Employment Status</a:t>
            </a:r>
          </a:p>
          <a:p>
            <a:pPr marL="171450" lvl="0" indent="-171450" algn="l">
              <a:lnSpc>
                <a:spcPct val="100000"/>
              </a:lnSpc>
              <a:spcAft>
                <a:spcPts val="0"/>
              </a:spcAft>
              <a:buFont typeface="Wingdings" panose="05000000000000000000" pitchFamily="2" charset="2"/>
              <a:buChar char="ü"/>
            </a:pPr>
            <a:r>
              <a:rPr lang="en-US" dirty="0">
                <a:solidFill>
                  <a:schemeClr val="bg1"/>
                </a:solidFill>
              </a:rPr>
              <a:t>Occupation</a:t>
            </a:r>
          </a:p>
          <a:p>
            <a:pPr marL="171450" lvl="0" indent="-171450" algn="l">
              <a:lnSpc>
                <a:spcPct val="100000"/>
              </a:lnSpc>
              <a:spcAft>
                <a:spcPts val="0"/>
              </a:spcAft>
              <a:buFont typeface="Wingdings" panose="05000000000000000000" pitchFamily="2" charset="2"/>
              <a:buChar char="ü"/>
            </a:pPr>
            <a:r>
              <a:rPr lang="en-US" dirty="0">
                <a:solidFill>
                  <a:schemeClr val="bg1"/>
                </a:solidFill>
              </a:rPr>
              <a:t>Industry</a:t>
            </a:r>
          </a:p>
          <a:p>
            <a:pPr marL="171450" lvl="0" indent="-171450" algn="l">
              <a:lnSpc>
                <a:spcPct val="100000"/>
              </a:lnSpc>
              <a:spcAft>
                <a:spcPts val="0"/>
              </a:spcAft>
              <a:buFont typeface="Wingdings" panose="05000000000000000000" pitchFamily="2" charset="2"/>
              <a:buChar char="ü"/>
            </a:pPr>
            <a:r>
              <a:rPr lang="en-US" dirty="0">
                <a:solidFill>
                  <a:schemeClr val="bg1"/>
                </a:solidFill>
              </a:rPr>
              <a:t>Commuting to Work</a:t>
            </a:r>
          </a:p>
          <a:p>
            <a:pPr marL="171450" lvl="0" indent="-171450" algn="l">
              <a:lnSpc>
                <a:spcPct val="100000"/>
              </a:lnSpc>
              <a:spcAft>
                <a:spcPts val="0"/>
              </a:spcAft>
              <a:buFont typeface="Wingdings" panose="05000000000000000000" pitchFamily="2" charset="2"/>
              <a:buChar char="ü"/>
            </a:pPr>
            <a:r>
              <a:rPr lang="en-US" dirty="0">
                <a:solidFill>
                  <a:schemeClr val="bg1"/>
                </a:solidFill>
              </a:rPr>
              <a:t>Place of Work</a:t>
            </a:r>
          </a:p>
        </p:txBody>
      </p:sp>
      <p:sp>
        <p:nvSpPr>
          <p:cNvPr id="26" name="Housing…">
            <a:extLst>
              <a:ext uri="{FF2B5EF4-FFF2-40B4-BE49-F238E27FC236}">
                <a16:creationId xmlns:a16="http://schemas.microsoft.com/office/drawing/2014/main" id="{9F6C8A2B-E123-83B1-8B86-DD88019E65A0}"/>
              </a:ext>
            </a:extLst>
          </p:cNvPr>
          <p:cNvSpPr txBox="1"/>
          <p:nvPr/>
        </p:nvSpPr>
        <p:spPr>
          <a:xfrm>
            <a:off x="9424359" y="1490233"/>
            <a:ext cx="2716160" cy="18918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3792" tIns="113792" rIns="113792" bIns="113792" numCol="1" anchor="t">
            <a:spAutoFit/>
          </a:bodyPr>
          <a:lstStyle/>
          <a:p>
            <a:pPr marL="171450" lvl="0" indent="-171450" algn="l">
              <a:lnSpc>
                <a:spcPct val="100000"/>
              </a:lnSpc>
              <a:spcAft>
                <a:spcPts val="0"/>
              </a:spcAft>
              <a:buFont typeface="Wingdings" panose="05000000000000000000" pitchFamily="2" charset="2"/>
              <a:buChar char="ü"/>
            </a:pPr>
            <a:r>
              <a:rPr lang="en-US" dirty="0">
                <a:solidFill>
                  <a:schemeClr val="bg1"/>
                </a:solidFill>
              </a:rPr>
              <a:t>Tenure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Housing Value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Occupancy</a:t>
            </a:r>
          </a:p>
          <a:p>
            <a:pPr marL="171450" lvl="0" indent="-171450" algn="l">
              <a:lnSpc>
                <a:spcPct val="100000"/>
              </a:lnSpc>
              <a:spcAft>
                <a:spcPts val="0"/>
              </a:spcAft>
              <a:buFont typeface="Wingdings" panose="05000000000000000000" pitchFamily="2" charset="2"/>
              <a:buChar char="ü"/>
            </a:pPr>
            <a:r>
              <a:rPr lang="en-US" dirty="0">
                <a:solidFill>
                  <a:schemeClr val="bg1"/>
                </a:solidFill>
              </a:rPr>
              <a:t>Taxes and Insurance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Household Size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Utilities</a:t>
            </a:r>
          </a:p>
        </p:txBody>
      </p:sp>
      <p:grpSp>
        <p:nvGrpSpPr>
          <p:cNvPr id="36" name="Group 35">
            <a:extLst>
              <a:ext uri="{FF2B5EF4-FFF2-40B4-BE49-F238E27FC236}">
                <a16:creationId xmlns:a16="http://schemas.microsoft.com/office/drawing/2014/main" id="{14979420-6EA7-12E4-E4AD-6B2D2BEEFB9F}"/>
              </a:ext>
            </a:extLst>
          </p:cNvPr>
          <p:cNvGrpSpPr/>
          <p:nvPr/>
        </p:nvGrpSpPr>
        <p:grpSpPr>
          <a:xfrm>
            <a:off x="4609621" y="4311222"/>
            <a:ext cx="6501056" cy="1891801"/>
            <a:chOff x="4772552" y="4290284"/>
            <a:chExt cx="6501056" cy="1891801"/>
          </a:xfrm>
        </p:grpSpPr>
        <p:sp>
          <p:nvSpPr>
            <p:cNvPr id="30" name="Rectangle 29">
              <a:extLst>
                <a:ext uri="{FF2B5EF4-FFF2-40B4-BE49-F238E27FC236}">
                  <a16:creationId xmlns:a16="http://schemas.microsoft.com/office/drawing/2014/main" id="{125B0EBB-4B98-ACE5-F439-FB4841E0AA16}"/>
                </a:ext>
              </a:extLst>
            </p:cNvPr>
            <p:cNvSpPr/>
            <p:nvPr/>
          </p:nvSpPr>
          <p:spPr>
            <a:xfrm>
              <a:off x="4844144" y="4290284"/>
              <a:ext cx="6429464" cy="1891801"/>
            </a:xfrm>
            <a:prstGeom prst="rect">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l">
                <a:lnSpc>
                  <a:spcPct val="100000"/>
                </a:lnSpc>
                <a:spcAft>
                  <a:spcPts val="0"/>
                </a:spcAft>
                <a:buFont typeface="Wingdings" panose="05000000000000000000" pitchFamily="2" charset="2"/>
                <a:buChar char="ü"/>
              </a:pPr>
              <a:endParaRPr lang="en-US" dirty="0">
                <a:solidFill>
                  <a:schemeClr val="bg1"/>
                </a:solidFill>
              </a:endParaRPr>
            </a:p>
          </p:txBody>
        </p:sp>
        <p:sp>
          <p:nvSpPr>
            <p:cNvPr id="27" name="Housing…">
              <a:extLst>
                <a:ext uri="{FF2B5EF4-FFF2-40B4-BE49-F238E27FC236}">
                  <a16:creationId xmlns:a16="http://schemas.microsoft.com/office/drawing/2014/main" id="{16E0A6F9-9230-6F71-53C5-1575F9527EC5}"/>
                </a:ext>
              </a:extLst>
            </p:cNvPr>
            <p:cNvSpPr txBox="1"/>
            <p:nvPr/>
          </p:nvSpPr>
          <p:spPr>
            <a:xfrm>
              <a:off x="5071254" y="4807462"/>
              <a:ext cx="2830923" cy="13378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3792" tIns="113792" rIns="113792" bIns="113792" numCol="1" anchor="t">
              <a:spAutoFit/>
            </a:bodyPr>
            <a:lstStyle/>
            <a:p>
              <a:pPr marL="171450" lvl="0" indent="-171450" algn="l">
                <a:lnSpc>
                  <a:spcPct val="100000"/>
                </a:lnSpc>
                <a:spcAft>
                  <a:spcPts val="0"/>
                </a:spcAft>
                <a:buFont typeface="Wingdings" panose="05000000000000000000" pitchFamily="2" charset="2"/>
                <a:buChar char="ü"/>
              </a:pPr>
              <a:r>
                <a:rPr lang="en-US" dirty="0">
                  <a:solidFill>
                    <a:schemeClr val="bg1"/>
                  </a:solidFill>
                </a:rPr>
                <a:t>Age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Race</a:t>
              </a:r>
            </a:p>
            <a:p>
              <a:pPr marL="171450" lvl="0" indent="-171450" algn="l">
                <a:lnSpc>
                  <a:spcPct val="100000"/>
                </a:lnSpc>
                <a:spcAft>
                  <a:spcPts val="0"/>
                </a:spcAft>
                <a:buFont typeface="Wingdings" panose="05000000000000000000" pitchFamily="2" charset="2"/>
                <a:buChar char="ü"/>
              </a:pPr>
              <a:r>
                <a:rPr lang="en-US" dirty="0">
                  <a:solidFill>
                    <a:schemeClr val="bg1"/>
                  </a:solidFill>
                </a:rPr>
                <a:t>Sex</a:t>
              </a:r>
            </a:p>
            <a:p>
              <a:pPr marL="171450" lvl="0" indent="-171450" algn="l">
                <a:lnSpc>
                  <a:spcPct val="100000"/>
                </a:lnSpc>
                <a:spcAft>
                  <a:spcPts val="0"/>
                </a:spcAft>
                <a:buFont typeface="Wingdings" panose="05000000000000000000" pitchFamily="2" charset="2"/>
                <a:buChar char="ü"/>
              </a:pPr>
              <a:r>
                <a:rPr lang="en-US" dirty="0">
                  <a:solidFill>
                    <a:schemeClr val="bg1"/>
                  </a:solidFill>
                </a:rPr>
                <a:t>Hispanic or Latino Origin</a:t>
              </a:r>
            </a:p>
          </p:txBody>
        </p:sp>
        <p:sp>
          <p:nvSpPr>
            <p:cNvPr id="31" name="Housing…">
              <a:extLst>
                <a:ext uri="{FF2B5EF4-FFF2-40B4-BE49-F238E27FC236}">
                  <a16:creationId xmlns:a16="http://schemas.microsoft.com/office/drawing/2014/main" id="{EC136595-F4CB-2E6F-A0CE-8065F4D0A207}"/>
                </a:ext>
              </a:extLst>
            </p:cNvPr>
            <p:cNvSpPr txBox="1"/>
            <p:nvPr/>
          </p:nvSpPr>
          <p:spPr>
            <a:xfrm>
              <a:off x="4772552" y="4327327"/>
              <a:ext cx="6488563" cy="5991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3792" tIns="113792" rIns="113792" bIns="113792" numCol="1" anchor="t">
              <a:spAutoFit/>
            </a:bodyPr>
            <a:lstStyle/>
            <a:p>
              <a:pPr lvl="0" algn="ctr">
                <a:lnSpc>
                  <a:spcPct val="100000"/>
                </a:lnSpc>
                <a:spcAft>
                  <a:spcPts val="0"/>
                </a:spcAft>
              </a:pPr>
              <a:r>
                <a:rPr lang="en-US" sz="2400" dirty="0">
                  <a:solidFill>
                    <a:schemeClr val="bg1"/>
                  </a:solidFill>
                </a:rPr>
                <a:t>What topics can you get from the 2020 Census?</a:t>
              </a:r>
            </a:p>
          </p:txBody>
        </p:sp>
        <p:sp>
          <p:nvSpPr>
            <p:cNvPr id="33" name="TextBox 32">
              <a:extLst>
                <a:ext uri="{FF2B5EF4-FFF2-40B4-BE49-F238E27FC236}">
                  <a16:creationId xmlns:a16="http://schemas.microsoft.com/office/drawing/2014/main" id="{05121E08-1A08-DCCE-51F7-18ABB39C592B}"/>
                </a:ext>
              </a:extLst>
            </p:cNvPr>
            <p:cNvSpPr txBox="1"/>
            <p:nvPr/>
          </p:nvSpPr>
          <p:spPr>
            <a:xfrm>
              <a:off x="8058876" y="4888447"/>
              <a:ext cx="3088348" cy="923330"/>
            </a:xfrm>
            <a:prstGeom prst="rect">
              <a:avLst/>
            </a:prstGeom>
            <a:noFill/>
          </p:spPr>
          <p:txBody>
            <a:bodyPr wrap="square">
              <a:spAutoFit/>
            </a:bodyPr>
            <a:lstStyle/>
            <a:p>
              <a:pPr marL="171450" lvl="0" indent="-171450" algn="l">
                <a:lnSpc>
                  <a:spcPct val="100000"/>
                </a:lnSpc>
                <a:spcAft>
                  <a:spcPts val="0"/>
                </a:spcAft>
                <a:buFont typeface="Wingdings" panose="05000000000000000000" pitchFamily="2" charset="2"/>
                <a:buChar char="ü"/>
              </a:pPr>
              <a:r>
                <a:rPr lang="en-US" dirty="0">
                  <a:solidFill>
                    <a:schemeClr val="bg1"/>
                  </a:solidFill>
                </a:rPr>
                <a:t>Household Relationship</a:t>
              </a:r>
            </a:p>
            <a:p>
              <a:pPr marL="171450" lvl="0" indent="-171450" algn="l">
                <a:lnSpc>
                  <a:spcPct val="100000"/>
                </a:lnSpc>
                <a:spcAft>
                  <a:spcPts val="0"/>
                </a:spcAft>
                <a:buFont typeface="Wingdings" panose="05000000000000000000" pitchFamily="2" charset="2"/>
                <a:buChar char="ü"/>
              </a:pPr>
              <a:r>
                <a:rPr lang="en-US" dirty="0">
                  <a:solidFill>
                    <a:schemeClr val="bg1"/>
                  </a:solidFill>
                </a:rPr>
                <a:t>Tenure (Owned vs. Rented</a:t>
              </a:r>
            </a:p>
            <a:p>
              <a:pPr marL="171450" lvl="0" indent="-171450" algn="l">
                <a:lnSpc>
                  <a:spcPct val="100000"/>
                </a:lnSpc>
                <a:spcAft>
                  <a:spcPts val="0"/>
                </a:spcAft>
                <a:buFont typeface="Wingdings" panose="05000000000000000000" pitchFamily="2" charset="2"/>
                <a:buChar char="ü"/>
              </a:pPr>
              <a:r>
                <a:rPr lang="en-US" dirty="0">
                  <a:solidFill>
                    <a:schemeClr val="bg1"/>
                  </a:solidFill>
                </a:rPr>
                <a:t>Vacancy Characteristics</a:t>
              </a:r>
            </a:p>
          </p:txBody>
        </p:sp>
      </p:grpSp>
    </p:spTree>
    <p:extLst>
      <p:ext uri="{BB962C8B-B14F-4D97-AF65-F5344CB8AC3E}">
        <p14:creationId xmlns:p14="http://schemas.microsoft.com/office/powerpoint/2010/main" val="363347492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fld id="{FC63ECC8-719A-498E-B101-491B6A35558E}" type="slidenum">
              <a:rPr lang="en-US" smtClean="0"/>
              <a:t>9</a:t>
            </a:fld>
            <a:endParaRPr lang="en-US" dirty="0"/>
          </a:p>
        </p:txBody>
      </p:sp>
      <p:sp>
        <p:nvSpPr>
          <p:cNvPr id="7" name="Rectangle 6"/>
          <p:cNvSpPr/>
          <p:nvPr/>
        </p:nvSpPr>
        <p:spPr>
          <a:xfrm>
            <a:off x="231058" y="217778"/>
            <a:ext cx="4680155" cy="1200329"/>
          </a:xfrm>
          <a:prstGeom prst="rect">
            <a:avLst/>
          </a:prstGeom>
        </p:spPr>
        <p:txBody>
          <a:bodyPr wrap="square">
            <a:spAutoFit/>
          </a:bodyPr>
          <a:lstStyle/>
          <a:p>
            <a:r>
              <a:rPr lang="en-US" sz="3600" b="1" dirty="0">
                <a:solidFill>
                  <a:schemeClr val="bg1"/>
                </a:solidFill>
              </a:rPr>
              <a:t>Census Geographies</a:t>
            </a:r>
          </a:p>
          <a:p>
            <a:r>
              <a:rPr lang="en-US" sz="3600" b="1" dirty="0">
                <a:solidFill>
                  <a:schemeClr val="bg1"/>
                </a:solidFill>
              </a:rPr>
              <a:t> in a Nutshell</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1213" y="217778"/>
            <a:ext cx="7133303" cy="624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231058" y="2007839"/>
            <a:ext cx="4532670" cy="3467676"/>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solidFill>
                  <a:schemeClr val="bg1"/>
                </a:solidFill>
              </a:rPr>
              <a:t>Other Geographies:</a:t>
            </a:r>
          </a:p>
          <a:p>
            <a:pPr algn="l"/>
            <a:endParaRPr lang="en-US" sz="4000" dirty="0">
              <a:solidFill>
                <a:schemeClr val="bg1"/>
              </a:solidFill>
            </a:endParaRPr>
          </a:p>
          <a:p>
            <a:pPr algn="l"/>
            <a:r>
              <a:rPr lang="en-US" sz="4000" dirty="0">
                <a:solidFill>
                  <a:schemeClr val="bg1"/>
                </a:solidFill>
              </a:rPr>
              <a:t>-ZCTA; Place; MCD; Congressional District; School District, PUMAs</a:t>
            </a:r>
          </a:p>
          <a:p>
            <a:pPr algn="l"/>
            <a:endParaRPr lang="en-US" sz="4000" dirty="0">
              <a:solidFill>
                <a:schemeClr val="bg1"/>
              </a:solidFill>
            </a:endParaRPr>
          </a:p>
          <a:p>
            <a:pPr algn="l"/>
            <a:r>
              <a:rPr lang="en-US" sz="4000" b="1" dirty="0">
                <a:solidFill>
                  <a:schemeClr val="bg1"/>
                </a:solidFill>
              </a:rPr>
              <a:t>In NJ:</a:t>
            </a:r>
          </a:p>
          <a:p>
            <a:pPr algn="l"/>
            <a:r>
              <a:rPr lang="en-US" sz="4000" dirty="0">
                <a:solidFill>
                  <a:schemeClr val="bg1"/>
                </a:solidFill>
              </a:rPr>
              <a:t>-County Subdivision=</a:t>
            </a:r>
          </a:p>
          <a:p>
            <a:pPr algn="l"/>
            <a:r>
              <a:rPr lang="en-US" sz="4000" dirty="0">
                <a:solidFill>
                  <a:schemeClr val="bg1"/>
                </a:solidFill>
              </a:rPr>
              <a:t>  Municipality</a:t>
            </a:r>
          </a:p>
          <a:p>
            <a:pPr marL="400050" lvl="1"/>
            <a:endParaRPr lang="en-US" dirty="0"/>
          </a:p>
          <a:p>
            <a:endParaRPr lang="en-US" dirty="0"/>
          </a:p>
        </p:txBody>
      </p:sp>
    </p:spTree>
    <p:extLst>
      <p:ext uri="{BB962C8B-B14F-4D97-AF65-F5344CB8AC3E}">
        <p14:creationId xmlns:p14="http://schemas.microsoft.com/office/powerpoint/2010/main" val="3170860195"/>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DB06E27684894E945F4FAA2EF04424" ma:contentTypeVersion="13" ma:contentTypeDescription="Create a new document." ma:contentTypeScope="" ma:versionID="ba42a29514b18ebff68ed48e22e1e9b2">
  <xsd:schema xmlns:xsd="http://www.w3.org/2001/XMLSchema" xmlns:xs="http://www.w3.org/2001/XMLSchema" xmlns:p="http://schemas.microsoft.com/office/2006/metadata/properties" xmlns:ns2="70fbdf8e-ad4a-406a-9181-4d0017bee694" xmlns:ns3="4d7ec18a-fa13-43af-a84b-745a09f9dbdf" targetNamespace="http://schemas.microsoft.com/office/2006/metadata/properties" ma:root="true" ma:fieldsID="1ed67f1a90da428313b71fbb5c7aa454" ns2:_="" ns3:_="">
    <xsd:import namespace="70fbdf8e-ad4a-406a-9181-4d0017bee694"/>
    <xsd:import namespace="4d7ec18a-fa13-43af-a84b-745a09f9dbd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fbdf8e-ad4a-406a-9181-4d0017bee6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7ec18a-fa13-43af-a84b-745a09f9dbd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CBE25B-3649-46C8-AB60-3977B1864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fbdf8e-ad4a-406a-9181-4d0017bee694"/>
    <ds:schemaRef ds:uri="4d7ec18a-fa13-43af-a84b-745a09f9d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86EB46-92F7-44E3-934B-CC0E539B542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B546BF8-3EDF-4318-A2FB-CA04D1497F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11906</TotalTime>
  <Words>2930</Words>
  <Application>Microsoft Office PowerPoint</Application>
  <PresentationFormat>Widescreen</PresentationFormat>
  <Paragraphs>468</Paragraphs>
  <Slides>27</Slides>
  <Notes>20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Helvetica Neue</vt:lpstr>
      <vt:lpstr>Rod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Thresholds for ACS data</vt:lpstr>
      <vt:lpstr>Thresholds for ACS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 Hand</dc:creator>
  <cp:lastModifiedBy>David Kraiker</cp:lastModifiedBy>
  <cp:revision>306</cp:revision>
  <dcterms:created xsi:type="dcterms:W3CDTF">2020-10-07T15:55:27Z</dcterms:created>
  <dcterms:modified xsi:type="dcterms:W3CDTF">2024-06-11T13:45:45Z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0x01010041DB06E27684894E945F4FAA2EF04424</vt:lpwstr>
  </property>
</Properties>
</file>