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85" r:id="rId3"/>
    <p:sldId id="299" r:id="rId4"/>
    <p:sldId id="301" r:id="rId5"/>
    <p:sldId id="280" r:id="rId6"/>
    <p:sldId id="277" r:id="rId7"/>
    <p:sldId id="259" r:id="rId8"/>
    <p:sldId id="286" r:id="rId9"/>
    <p:sldId id="261" r:id="rId10"/>
    <p:sldId id="262" r:id="rId11"/>
    <p:sldId id="263" r:id="rId12"/>
    <p:sldId id="284" r:id="rId13"/>
    <p:sldId id="289" r:id="rId14"/>
    <p:sldId id="290" r:id="rId15"/>
    <p:sldId id="291" r:id="rId16"/>
    <p:sldId id="268" r:id="rId17"/>
    <p:sldId id="287" r:id="rId18"/>
    <p:sldId id="288" r:id="rId19"/>
    <p:sldId id="276" r:id="rId20"/>
    <p:sldId id="279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4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B3F790-9C92-4C4D-817C-A533B7E9CD7B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C025875-0379-40BE-8900-CB2271A27E1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All money matters are reviewed, and legislative proposals are developed by the two fiscal committees</a:t>
          </a:r>
        </a:p>
      </dgm:t>
    </dgm:pt>
    <dgm:pt modelId="{27537ED4-3483-4307-81DE-FA7213A21837}" type="parTrans" cxnId="{C0D412A2-F88F-4CD6-8505-97A4500C47EE}">
      <dgm:prSet/>
      <dgm:spPr/>
      <dgm:t>
        <a:bodyPr/>
        <a:lstStyle/>
        <a:p>
          <a:endParaRPr lang="en-US"/>
        </a:p>
      </dgm:t>
    </dgm:pt>
    <dgm:pt modelId="{5E8E1F02-FAB8-4BFD-896D-2805C6B3B93E}" type="sibTrans" cxnId="{C0D412A2-F88F-4CD6-8505-97A4500C47EE}">
      <dgm:prSet/>
      <dgm:spPr/>
      <dgm:t>
        <a:bodyPr/>
        <a:lstStyle/>
        <a:p>
          <a:endParaRPr lang="en-US"/>
        </a:p>
      </dgm:t>
    </dgm:pt>
    <dgm:pt modelId="{C07A9E5A-D655-4C1E-B6BB-74056B81904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 dirty="0"/>
            <a:t>Appropriations Committee</a:t>
          </a:r>
        </a:p>
        <a:p>
          <a:pPr>
            <a:lnSpc>
              <a:spcPct val="100000"/>
            </a:lnSpc>
            <a:defRPr b="1"/>
          </a:pPr>
          <a:r>
            <a:rPr lang="en-US" b="1" i="1" dirty="0"/>
            <a:t>State Budget (spending plan)</a:t>
          </a:r>
        </a:p>
      </dgm:t>
    </dgm:pt>
    <dgm:pt modelId="{A1EC4554-7180-4AFD-B7B8-42F11AD8C93C}" type="parTrans" cxnId="{62DBEF34-8C0C-4ECC-8960-A635DCB748E3}">
      <dgm:prSet/>
      <dgm:spPr/>
      <dgm:t>
        <a:bodyPr/>
        <a:lstStyle/>
        <a:p>
          <a:endParaRPr lang="en-US"/>
        </a:p>
      </dgm:t>
    </dgm:pt>
    <dgm:pt modelId="{63A7209E-DC53-4625-A109-1722BE3B2E90}" type="sibTrans" cxnId="{62DBEF34-8C0C-4ECC-8960-A635DCB748E3}">
      <dgm:prSet/>
      <dgm:spPr/>
      <dgm:t>
        <a:bodyPr/>
        <a:lstStyle/>
        <a:p>
          <a:endParaRPr lang="en-US"/>
        </a:p>
      </dgm:t>
    </dgm:pt>
    <dgm:pt modelId="{B300C452-F75B-4509-9F9A-1B6D5939A05B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C0497D41-2E4E-4C66-8E8F-3CED376F21F5}" type="parTrans" cxnId="{03149933-DCCA-4D86-89DD-8AFCEA6EA019}">
      <dgm:prSet/>
      <dgm:spPr/>
      <dgm:t>
        <a:bodyPr/>
        <a:lstStyle/>
        <a:p>
          <a:endParaRPr lang="en-US"/>
        </a:p>
      </dgm:t>
    </dgm:pt>
    <dgm:pt modelId="{A1DDF724-B1DB-4FE6-BF7D-3791975D4380}" type="sibTrans" cxnId="{03149933-DCCA-4D86-89DD-8AFCEA6EA019}">
      <dgm:prSet/>
      <dgm:spPr/>
      <dgm:t>
        <a:bodyPr/>
        <a:lstStyle/>
        <a:p>
          <a:endParaRPr lang="en-US"/>
        </a:p>
      </dgm:t>
    </dgm:pt>
    <dgm:pt modelId="{8FD98F7A-4BB0-4429-AF0B-54FD516607C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Finance, Revenue and Bonding Committee</a:t>
          </a:r>
        </a:p>
        <a:p>
          <a:pPr>
            <a:lnSpc>
              <a:spcPct val="100000"/>
            </a:lnSpc>
            <a:defRPr b="1"/>
          </a:pPr>
          <a:r>
            <a:rPr lang="en-US" i="1" dirty="0"/>
            <a:t>Revenue Package (taxes and fees)</a:t>
          </a:r>
        </a:p>
        <a:p>
          <a:pPr>
            <a:lnSpc>
              <a:spcPct val="100000"/>
            </a:lnSpc>
            <a:defRPr b="1"/>
          </a:pPr>
          <a:r>
            <a:rPr lang="en-US" i="1" dirty="0"/>
            <a:t>Bond Package (the State’s “credit card”)</a:t>
          </a:r>
        </a:p>
      </dgm:t>
    </dgm:pt>
    <dgm:pt modelId="{EF5D1DFD-5B95-4268-BADF-6E1D7C997874}" type="parTrans" cxnId="{D5D53114-DD3C-44EA-AC7D-7953D0AE742C}">
      <dgm:prSet/>
      <dgm:spPr/>
      <dgm:t>
        <a:bodyPr/>
        <a:lstStyle/>
        <a:p>
          <a:endParaRPr lang="en-US"/>
        </a:p>
      </dgm:t>
    </dgm:pt>
    <dgm:pt modelId="{297F3721-12B3-4BF8-86E1-C600D6AF338E}" type="sibTrans" cxnId="{D5D53114-DD3C-44EA-AC7D-7953D0AE742C}">
      <dgm:prSet/>
      <dgm:spPr/>
      <dgm:t>
        <a:bodyPr/>
        <a:lstStyle/>
        <a:p>
          <a:endParaRPr lang="en-US"/>
        </a:p>
      </dgm:t>
    </dgm:pt>
    <dgm:pt modelId="{1C7283D5-673A-42A9-B881-F139E25B7B20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3B8CB6D7-3DB6-4AC0-8AB3-A43E839881BE}" type="parTrans" cxnId="{E0CDA851-5B6D-4E76-9520-6ED24D0AC118}">
      <dgm:prSet/>
      <dgm:spPr/>
      <dgm:t>
        <a:bodyPr/>
        <a:lstStyle/>
        <a:p>
          <a:endParaRPr lang="en-US"/>
        </a:p>
      </dgm:t>
    </dgm:pt>
    <dgm:pt modelId="{FA73D8DC-7610-4170-932E-A9B838E690CC}" type="sibTrans" cxnId="{E0CDA851-5B6D-4E76-9520-6ED24D0AC118}">
      <dgm:prSet/>
      <dgm:spPr/>
      <dgm:t>
        <a:bodyPr/>
        <a:lstStyle/>
        <a:p>
          <a:endParaRPr lang="en-US"/>
        </a:p>
      </dgm:t>
    </dgm:pt>
    <dgm:pt modelId="{AD3CBB8E-7930-4F02-9AF5-CE5D51402786}" type="pres">
      <dgm:prSet presAssocID="{A3B3F790-9C92-4C4D-817C-A533B7E9CD7B}" presName="root" presStyleCnt="0">
        <dgm:presLayoutVars>
          <dgm:dir/>
          <dgm:resizeHandles val="exact"/>
        </dgm:presLayoutVars>
      </dgm:prSet>
      <dgm:spPr/>
    </dgm:pt>
    <dgm:pt modelId="{23A5E9A2-0963-40C7-BFC9-6CBA283CC603}" type="pres">
      <dgm:prSet presAssocID="{6C025875-0379-40BE-8900-CB2271A27E14}" presName="compNode" presStyleCnt="0"/>
      <dgm:spPr/>
    </dgm:pt>
    <dgm:pt modelId="{3E350C87-EBA3-4B3B-94E5-B808D72C0818}" type="pres">
      <dgm:prSet presAssocID="{6C025875-0379-40BE-8900-CB2271A27E1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01FD23D-7F01-4BC5-B8C6-A6CA842AA5C0}" type="pres">
      <dgm:prSet presAssocID="{6C025875-0379-40BE-8900-CB2271A27E14}" presName="iconSpace" presStyleCnt="0"/>
      <dgm:spPr/>
    </dgm:pt>
    <dgm:pt modelId="{0C0ED757-1BD6-45AD-BB62-5A49DBA40A91}" type="pres">
      <dgm:prSet presAssocID="{6C025875-0379-40BE-8900-CB2271A27E14}" presName="parTx" presStyleLbl="revTx" presStyleIdx="0" presStyleCnt="6">
        <dgm:presLayoutVars>
          <dgm:chMax val="0"/>
          <dgm:chPref val="0"/>
        </dgm:presLayoutVars>
      </dgm:prSet>
      <dgm:spPr/>
    </dgm:pt>
    <dgm:pt modelId="{942FD99D-5191-463A-9E36-2B547BB659D5}" type="pres">
      <dgm:prSet presAssocID="{6C025875-0379-40BE-8900-CB2271A27E14}" presName="txSpace" presStyleCnt="0"/>
      <dgm:spPr/>
    </dgm:pt>
    <dgm:pt modelId="{E01E79B5-5D9B-49CC-BA84-99C015836C44}" type="pres">
      <dgm:prSet presAssocID="{6C025875-0379-40BE-8900-CB2271A27E14}" presName="desTx" presStyleLbl="revTx" presStyleIdx="1" presStyleCnt="6">
        <dgm:presLayoutVars/>
      </dgm:prSet>
      <dgm:spPr/>
    </dgm:pt>
    <dgm:pt modelId="{CC2983D1-FBAE-4C3E-81B4-3936B0BA0A42}" type="pres">
      <dgm:prSet presAssocID="{5E8E1F02-FAB8-4BFD-896D-2805C6B3B93E}" presName="sibTrans" presStyleCnt="0"/>
      <dgm:spPr/>
    </dgm:pt>
    <dgm:pt modelId="{43F27408-BC17-4A8B-A98A-5EDB97FAEFA2}" type="pres">
      <dgm:prSet presAssocID="{C07A9E5A-D655-4C1E-B6BB-74056B819044}" presName="compNode" presStyleCnt="0"/>
      <dgm:spPr/>
    </dgm:pt>
    <dgm:pt modelId="{0B655435-B349-4600-8788-947737165864}" type="pres">
      <dgm:prSet presAssocID="{C07A9E5A-D655-4C1E-B6BB-74056B81904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6B7FFE0B-E93E-4EBD-BC80-650C6F37948A}" type="pres">
      <dgm:prSet presAssocID="{C07A9E5A-D655-4C1E-B6BB-74056B819044}" presName="iconSpace" presStyleCnt="0"/>
      <dgm:spPr/>
    </dgm:pt>
    <dgm:pt modelId="{B99163CC-4C27-4DC8-9F38-5C7B33A3915B}" type="pres">
      <dgm:prSet presAssocID="{C07A9E5A-D655-4C1E-B6BB-74056B819044}" presName="parTx" presStyleLbl="revTx" presStyleIdx="2" presStyleCnt="6">
        <dgm:presLayoutVars>
          <dgm:chMax val="0"/>
          <dgm:chPref val="0"/>
        </dgm:presLayoutVars>
      </dgm:prSet>
      <dgm:spPr/>
    </dgm:pt>
    <dgm:pt modelId="{52208DB7-7403-423A-A708-EAF00055A0D0}" type="pres">
      <dgm:prSet presAssocID="{C07A9E5A-D655-4C1E-B6BB-74056B819044}" presName="txSpace" presStyleCnt="0"/>
      <dgm:spPr/>
    </dgm:pt>
    <dgm:pt modelId="{E2369F0A-16CB-4EA6-A07F-BE789036BEBA}" type="pres">
      <dgm:prSet presAssocID="{C07A9E5A-D655-4C1E-B6BB-74056B819044}" presName="desTx" presStyleLbl="revTx" presStyleIdx="3" presStyleCnt="6">
        <dgm:presLayoutVars/>
      </dgm:prSet>
      <dgm:spPr/>
    </dgm:pt>
    <dgm:pt modelId="{C8E825BF-9087-4292-B65D-5525A4297CFC}" type="pres">
      <dgm:prSet presAssocID="{63A7209E-DC53-4625-A109-1722BE3B2E90}" presName="sibTrans" presStyleCnt="0"/>
      <dgm:spPr/>
    </dgm:pt>
    <dgm:pt modelId="{4952815A-B4EF-40DC-A9DD-C6D3C6C3F006}" type="pres">
      <dgm:prSet presAssocID="{8FD98F7A-4BB0-4429-AF0B-54FD516607C8}" presName="compNode" presStyleCnt="0"/>
      <dgm:spPr/>
    </dgm:pt>
    <dgm:pt modelId="{DADE7272-0C5C-44FA-A417-A032D5F7EDDA}" type="pres">
      <dgm:prSet presAssocID="{8FD98F7A-4BB0-4429-AF0B-54FD516607C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07EA199F-716F-40F4-BDC1-8A5E8E4D97BA}" type="pres">
      <dgm:prSet presAssocID="{8FD98F7A-4BB0-4429-AF0B-54FD516607C8}" presName="iconSpace" presStyleCnt="0"/>
      <dgm:spPr/>
    </dgm:pt>
    <dgm:pt modelId="{715A7C4F-EA85-4516-86AA-D9EDE74356CE}" type="pres">
      <dgm:prSet presAssocID="{8FD98F7A-4BB0-4429-AF0B-54FD516607C8}" presName="parTx" presStyleLbl="revTx" presStyleIdx="4" presStyleCnt="6" custScaleX="138211">
        <dgm:presLayoutVars>
          <dgm:chMax val="0"/>
          <dgm:chPref val="0"/>
        </dgm:presLayoutVars>
      </dgm:prSet>
      <dgm:spPr/>
    </dgm:pt>
    <dgm:pt modelId="{9C7C832C-1F00-4D12-8696-DB56FD1765E9}" type="pres">
      <dgm:prSet presAssocID="{8FD98F7A-4BB0-4429-AF0B-54FD516607C8}" presName="txSpace" presStyleCnt="0"/>
      <dgm:spPr/>
    </dgm:pt>
    <dgm:pt modelId="{8568A2F1-8701-4A84-8F4B-45A3C9A6FC21}" type="pres">
      <dgm:prSet presAssocID="{8FD98F7A-4BB0-4429-AF0B-54FD516607C8}" presName="desTx" presStyleLbl="revTx" presStyleIdx="5" presStyleCnt="6">
        <dgm:presLayoutVars/>
      </dgm:prSet>
      <dgm:spPr/>
    </dgm:pt>
  </dgm:ptLst>
  <dgm:cxnLst>
    <dgm:cxn modelId="{11BD390E-F0ED-4A1B-8B1C-C884B28BBCB7}" type="presOf" srcId="{A3B3F790-9C92-4C4D-817C-A533B7E9CD7B}" destId="{AD3CBB8E-7930-4F02-9AF5-CE5D51402786}" srcOrd="0" destOrd="0" presId="urn:microsoft.com/office/officeart/2018/5/layout/CenteredIconLabelDescriptionList"/>
    <dgm:cxn modelId="{D5D53114-DD3C-44EA-AC7D-7953D0AE742C}" srcId="{A3B3F790-9C92-4C4D-817C-A533B7E9CD7B}" destId="{8FD98F7A-4BB0-4429-AF0B-54FD516607C8}" srcOrd="2" destOrd="0" parTransId="{EF5D1DFD-5B95-4268-BADF-6E1D7C997874}" sibTransId="{297F3721-12B3-4BF8-86E1-C600D6AF338E}"/>
    <dgm:cxn modelId="{03149933-DCCA-4D86-89DD-8AFCEA6EA019}" srcId="{C07A9E5A-D655-4C1E-B6BB-74056B819044}" destId="{B300C452-F75B-4509-9F9A-1B6D5939A05B}" srcOrd="0" destOrd="0" parTransId="{C0497D41-2E4E-4C66-8E8F-3CED376F21F5}" sibTransId="{A1DDF724-B1DB-4FE6-BF7D-3791975D4380}"/>
    <dgm:cxn modelId="{62DBEF34-8C0C-4ECC-8960-A635DCB748E3}" srcId="{A3B3F790-9C92-4C4D-817C-A533B7E9CD7B}" destId="{C07A9E5A-D655-4C1E-B6BB-74056B819044}" srcOrd="1" destOrd="0" parTransId="{A1EC4554-7180-4AFD-B7B8-42F11AD8C93C}" sibTransId="{63A7209E-DC53-4625-A109-1722BE3B2E90}"/>
    <dgm:cxn modelId="{6E454861-9B8D-44EA-8336-511A737FF55C}" type="presOf" srcId="{6C025875-0379-40BE-8900-CB2271A27E14}" destId="{0C0ED757-1BD6-45AD-BB62-5A49DBA40A91}" srcOrd="0" destOrd="0" presId="urn:microsoft.com/office/officeart/2018/5/layout/CenteredIconLabelDescriptionList"/>
    <dgm:cxn modelId="{E0CDA851-5B6D-4E76-9520-6ED24D0AC118}" srcId="{8FD98F7A-4BB0-4429-AF0B-54FD516607C8}" destId="{1C7283D5-673A-42A9-B881-F139E25B7B20}" srcOrd="0" destOrd="0" parTransId="{3B8CB6D7-3DB6-4AC0-8AB3-A43E839881BE}" sibTransId="{FA73D8DC-7610-4170-932E-A9B838E690CC}"/>
    <dgm:cxn modelId="{EB2DA375-80DE-44DC-A843-E5BB094B780A}" type="presOf" srcId="{B300C452-F75B-4509-9F9A-1B6D5939A05B}" destId="{E2369F0A-16CB-4EA6-A07F-BE789036BEBA}" srcOrd="0" destOrd="0" presId="urn:microsoft.com/office/officeart/2018/5/layout/CenteredIconLabelDescriptionList"/>
    <dgm:cxn modelId="{C0D412A2-F88F-4CD6-8505-97A4500C47EE}" srcId="{A3B3F790-9C92-4C4D-817C-A533B7E9CD7B}" destId="{6C025875-0379-40BE-8900-CB2271A27E14}" srcOrd="0" destOrd="0" parTransId="{27537ED4-3483-4307-81DE-FA7213A21837}" sibTransId="{5E8E1F02-FAB8-4BFD-896D-2805C6B3B93E}"/>
    <dgm:cxn modelId="{F1E399BB-6F2D-41A0-83E0-98DDFC81D70C}" type="presOf" srcId="{8FD98F7A-4BB0-4429-AF0B-54FD516607C8}" destId="{715A7C4F-EA85-4516-86AA-D9EDE74356CE}" srcOrd="0" destOrd="0" presId="urn:microsoft.com/office/officeart/2018/5/layout/CenteredIconLabelDescriptionList"/>
    <dgm:cxn modelId="{67078BBC-E03A-489F-BB83-3B4A897DE5D0}" type="presOf" srcId="{C07A9E5A-D655-4C1E-B6BB-74056B819044}" destId="{B99163CC-4C27-4DC8-9F38-5C7B33A3915B}" srcOrd="0" destOrd="0" presId="urn:microsoft.com/office/officeart/2018/5/layout/CenteredIconLabelDescriptionList"/>
    <dgm:cxn modelId="{30E3ABFC-A10C-408D-9ED8-002296AC24D5}" type="presOf" srcId="{1C7283D5-673A-42A9-B881-F139E25B7B20}" destId="{8568A2F1-8701-4A84-8F4B-45A3C9A6FC21}" srcOrd="0" destOrd="0" presId="urn:microsoft.com/office/officeart/2018/5/layout/CenteredIconLabelDescriptionList"/>
    <dgm:cxn modelId="{3A5222A5-28BB-4CE6-B1A5-E72028BD2E2F}" type="presParOf" srcId="{AD3CBB8E-7930-4F02-9AF5-CE5D51402786}" destId="{23A5E9A2-0963-40C7-BFC9-6CBA283CC603}" srcOrd="0" destOrd="0" presId="urn:microsoft.com/office/officeart/2018/5/layout/CenteredIconLabelDescriptionList"/>
    <dgm:cxn modelId="{3025594C-C919-4925-BC91-6F60ECFFA4C4}" type="presParOf" srcId="{23A5E9A2-0963-40C7-BFC9-6CBA283CC603}" destId="{3E350C87-EBA3-4B3B-94E5-B808D72C0818}" srcOrd="0" destOrd="0" presId="urn:microsoft.com/office/officeart/2018/5/layout/CenteredIconLabelDescriptionList"/>
    <dgm:cxn modelId="{3561746A-36F4-43E7-A279-FF49CC30BE15}" type="presParOf" srcId="{23A5E9A2-0963-40C7-BFC9-6CBA283CC603}" destId="{901FD23D-7F01-4BC5-B8C6-A6CA842AA5C0}" srcOrd="1" destOrd="0" presId="urn:microsoft.com/office/officeart/2018/5/layout/CenteredIconLabelDescriptionList"/>
    <dgm:cxn modelId="{0A45C59A-9D39-44A9-92D2-1EFC72656C1A}" type="presParOf" srcId="{23A5E9A2-0963-40C7-BFC9-6CBA283CC603}" destId="{0C0ED757-1BD6-45AD-BB62-5A49DBA40A91}" srcOrd="2" destOrd="0" presId="urn:microsoft.com/office/officeart/2018/5/layout/CenteredIconLabelDescriptionList"/>
    <dgm:cxn modelId="{495297E1-794E-42F3-AF00-52F151AD94A0}" type="presParOf" srcId="{23A5E9A2-0963-40C7-BFC9-6CBA283CC603}" destId="{942FD99D-5191-463A-9E36-2B547BB659D5}" srcOrd="3" destOrd="0" presId="urn:microsoft.com/office/officeart/2018/5/layout/CenteredIconLabelDescriptionList"/>
    <dgm:cxn modelId="{A5D77839-F4C7-4806-900C-E17C4D2B19AF}" type="presParOf" srcId="{23A5E9A2-0963-40C7-BFC9-6CBA283CC603}" destId="{E01E79B5-5D9B-49CC-BA84-99C015836C44}" srcOrd="4" destOrd="0" presId="urn:microsoft.com/office/officeart/2018/5/layout/CenteredIconLabelDescriptionList"/>
    <dgm:cxn modelId="{14F924C9-EBF6-40DA-B15A-35694FD4627E}" type="presParOf" srcId="{AD3CBB8E-7930-4F02-9AF5-CE5D51402786}" destId="{CC2983D1-FBAE-4C3E-81B4-3936B0BA0A42}" srcOrd="1" destOrd="0" presId="urn:microsoft.com/office/officeart/2018/5/layout/CenteredIconLabelDescriptionList"/>
    <dgm:cxn modelId="{5C412BE4-EA8F-400C-9AB4-517FC5A0E563}" type="presParOf" srcId="{AD3CBB8E-7930-4F02-9AF5-CE5D51402786}" destId="{43F27408-BC17-4A8B-A98A-5EDB97FAEFA2}" srcOrd="2" destOrd="0" presId="urn:microsoft.com/office/officeart/2018/5/layout/CenteredIconLabelDescriptionList"/>
    <dgm:cxn modelId="{2B64D7CC-FB60-43E1-8214-FA9438BB8174}" type="presParOf" srcId="{43F27408-BC17-4A8B-A98A-5EDB97FAEFA2}" destId="{0B655435-B349-4600-8788-947737165864}" srcOrd="0" destOrd="0" presId="urn:microsoft.com/office/officeart/2018/5/layout/CenteredIconLabelDescriptionList"/>
    <dgm:cxn modelId="{89D761A1-5E0F-46D5-8E11-1384F2482BEA}" type="presParOf" srcId="{43F27408-BC17-4A8B-A98A-5EDB97FAEFA2}" destId="{6B7FFE0B-E93E-4EBD-BC80-650C6F37948A}" srcOrd="1" destOrd="0" presId="urn:microsoft.com/office/officeart/2018/5/layout/CenteredIconLabelDescriptionList"/>
    <dgm:cxn modelId="{8B21C413-F73E-42D9-91F8-C9930D6D0263}" type="presParOf" srcId="{43F27408-BC17-4A8B-A98A-5EDB97FAEFA2}" destId="{B99163CC-4C27-4DC8-9F38-5C7B33A3915B}" srcOrd="2" destOrd="0" presId="urn:microsoft.com/office/officeart/2018/5/layout/CenteredIconLabelDescriptionList"/>
    <dgm:cxn modelId="{375A0121-ACA7-47B1-A922-CD5C3FE484C2}" type="presParOf" srcId="{43F27408-BC17-4A8B-A98A-5EDB97FAEFA2}" destId="{52208DB7-7403-423A-A708-EAF00055A0D0}" srcOrd="3" destOrd="0" presId="urn:microsoft.com/office/officeart/2018/5/layout/CenteredIconLabelDescriptionList"/>
    <dgm:cxn modelId="{4A429246-7209-4A1F-A531-64AE93A968CF}" type="presParOf" srcId="{43F27408-BC17-4A8B-A98A-5EDB97FAEFA2}" destId="{E2369F0A-16CB-4EA6-A07F-BE789036BEBA}" srcOrd="4" destOrd="0" presId="urn:microsoft.com/office/officeart/2018/5/layout/CenteredIconLabelDescriptionList"/>
    <dgm:cxn modelId="{FB440E82-24E7-4594-BAC8-66256BE01833}" type="presParOf" srcId="{AD3CBB8E-7930-4F02-9AF5-CE5D51402786}" destId="{C8E825BF-9087-4292-B65D-5525A4297CFC}" srcOrd="3" destOrd="0" presId="urn:microsoft.com/office/officeart/2018/5/layout/CenteredIconLabelDescriptionList"/>
    <dgm:cxn modelId="{85207FD2-8E05-4E7F-BBED-DD03BA9860E0}" type="presParOf" srcId="{AD3CBB8E-7930-4F02-9AF5-CE5D51402786}" destId="{4952815A-B4EF-40DC-A9DD-C6D3C6C3F006}" srcOrd="4" destOrd="0" presId="urn:microsoft.com/office/officeart/2018/5/layout/CenteredIconLabelDescriptionList"/>
    <dgm:cxn modelId="{7863434A-704E-4136-85E5-AF11565B477B}" type="presParOf" srcId="{4952815A-B4EF-40DC-A9DD-C6D3C6C3F006}" destId="{DADE7272-0C5C-44FA-A417-A032D5F7EDDA}" srcOrd="0" destOrd="0" presId="urn:microsoft.com/office/officeart/2018/5/layout/CenteredIconLabelDescriptionList"/>
    <dgm:cxn modelId="{658F9768-97B7-4B2D-A09C-735647CEF0C3}" type="presParOf" srcId="{4952815A-B4EF-40DC-A9DD-C6D3C6C3F006}" destId="{07EA199F-716F-40F4-BDC1-8A5E8E4D97BA}" srcOrd="1" destOrd="0" presId="urn:microsoft.com/office/officeart/2018/5/layout/CenteredIconLabelDescriptionList"/>
    <dgm:cxn modelId="{86656929-9A29-4EB8-9955-E224808406EB}" type="presParOf" srcId="{4952815A-B4EF-40DC-A9DD-C6D3C6C3F006}" destId="{715A7C4F-EA85-4516-86AA-D9EDE74356CE}" srcOrd="2" destOrd="0" presId="urn:microsoft.com/office/officeart/2018/5/layout/CenteredIconLabelDescriptionList"/>
    <dgm:cxn modelId="{96677CF9-798B-4855-A43A-466C845FFE3F}" type="presParOf" srcId="{4952815A-B4EF-40DC-A9DD-C6D3C6C3F006}" destId="{9C7C832C-1F00-4D12-8696-DB56FD1765E9}" srcOrd="3" destOrd="0" presId="urn:microsoft.com/office/officeart/2018/5/layout/CenteredIconLabelDescriptionList"/>
    <dgm:cxn modelId="{31FA7AE6-B253-4DCA-8785-86E6327B525A}" type="presParOf" srcId="{4952815A-B4EF-40DC-A9DD-C6D3C6C3F006}" destId="{8568A2F1-8701-4A84-8F4B-45A3C9A6FC2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153EDD-BFD0-4897-AFC7-2063269EA71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9101AB6-25EC-44D6-A46D-F35283B583EF}">
      <dgm:prSet/>
      <dgm:spPr/>
      <dgm:t>
        <a:bodyPr/>
        <a:lstStyle/>
        <a:p>
          <a:pPr>
            <a:defRPr cap="all"/>
          </a:pPr>
          <a:r>
            <a:rPr lang="en-US"/>
            <a:t>Constituents</a:t>
          </a:r>
        </a:p>
      </dgm:t>
    </dgm:pt>
    <dgm:pt modelId="{95AEEAEE-BD43-49A2-BDA1-CEBD40718A3D}" type="parTrans" cxnId="{6BABA7D6-DE2E-460D-8BDD-1F9276062685}">
      <dgm:prSet/>
      <dgm:spPr/>
      <dgm:t>
        <a:bodyPr/>
        <a:lstStyle/>
        <a:p>
          <a:endParaRPr lang="en-US"/>
        </a:p>
      </dgm:t>
    </dgm:pt>
    <dgm:pt modelId="{FF24A945-3BCE-4013-A499-A6F7F6B89674}" type="sibTrans" cxnId="{6BABA7D6-DE2E-460D-8BDD-1F9276062685}">
      <dgm:prSet/>
      <dgm:spPr/>
      <dgm:t>
        <a:bodyPr/>
        <a:lstStyle/>
        <a:p>
          <a:endParaRPr lang="en-US"/>
        </a:p>
      </dgm:t>
    </dgm:pt>
    <dgm:pt modelId="{CE13DD71-4D89-4C53-B2E5-46B096ECD148}">
      <dgm:prSet/>
      <dgm:spPr/>
      <dgm:t>
        <a:bodyPr/>
        <a:lstStyle/>
        <a:p>
          <a:pPr>
            <a:defRPr cap="all"/>
          </a:pPr>
          <a:r>
            <a:rPr lang="en-US"/>
            <a:t>Advocacy Organizations</a:t>
          </a:r>
        </a:p>
      </dgm:t>
    </dgm:pt>
    <dgm:pt modelId="{BE223723-430C-45AC-8BE1-E07F6090DC82}" type="parTrans" cxnId="{00D94606-9F45-4A2D-AA5E-EE324A91EEF3}">
      <dgm:prSet/>
      <dgm:spPr/>
      <dgm:t>
        <a:bodyPr/>
        <a:lstStyle/>
        <a:p>
          <a:endParaRPr lang="en-US"/>
        </a:p>
      </dgm:t>
    </dgm:pt>
    <dgm:pt modelId="{02F0D693-7F85-47ED-8364-B0D7B9F11013}" type="sibTrans" cxnId="{00D94606-9F45-4A2D-AA5E-EE324A91EEF3}">
      <dgm:prSet/>
      <dgm:spPr/>
      <dgm:t>
        <a:bodyPr/>
        <a:lstStyle/>
        <a:p>
          <a:endParaRPr lang="en-US"/>
        </a:p>
      </dgm:t>
    </dgm:pt>
    <dgm:pt modelId="{1F3031CB-A1B5-4862-B157-37A9635A4EC2}">
      <dgm:prSet/>
      <dgm:spPr/>
      <dgm:t>
        <a:bodyPr/>
        <a:lstStyle/>
        <a:p>
          <a:pPr>
            <a:defRPr cap="all"/>
          </a:pPr>
          <a:r>
            <a:rPr lang="en-US"/>
            <a:t>Legislators</a:t>
          </a:r>
        </a:p>
      </dgm:t>
    </dgm:pt>
    <dgm:pt modelId="{6F50D3E9-5FEA-49AC-9D60-FBEB4D585380}" type="parTrans" cxnId="{F3D04E0D-2DB7-4B35-A47C-C705529784B5}">
      <dgm:prSet/>
      <dgm:spPr/>
      <dgm:t>
        <a:bodyPr/>
        <a:lstStyle/>
        <a:p>
          <a:endParaRPr lang="en-US"/>
        </a:p>
      </dgm:t>
    </dgm:pt>
    <dgm:pt modelId="{4F8C1FD5-8CA9-410E-8253-C667F240C2FC}" type="sibTrans" cxnId="{F3D04E0D-2DB7-4B35-A47C-C705529784B5}">
      <dgm:prSet/>
      <dgm:spPr/>
      <dgm:t>
        <a:bodyPr/>
        <a:lstStyle/>
        <a:p>
          <a:endParaRPr lang="en-US"/>
        </a:p>
      </dgm:t>
    </dgm:pt>
    <dgm:pt modelId="{CF2C8958-AF74-47A2-84FD-1C2DD7CC4747}" type="pres">
      <dgm:prSet presAssocID="{9E153EDD-BFD0-4897-AFC7-2063269EA711}" presName="root" presStyleCnt="0">
        <dgm:presLayoutVars>
          <dgm:dir/>
          <dgm:resizeHandles val="exact"/>
        </dgm:presLayoutVars>
      </dgm:prSet>
      <dgm:spPr/>
    </dgm:pt>
    <dgm:pt modelId="{6B9FF159-35CD-4F89-A1AD-32029BA4B5B8}" type="pres">
      <dgm:prSet presAssocID="{F9101AB6-25EC-44D6-A46D-F35283B583EF}" presName="compNode" presStyleCnt="0"/>
      <dgm:spPr/>
    </dgm:pt>
    <dgm:pt modelId="{FC36955F-EBD7-4E98-94CC-39D405A96620}" type="pres">
      <dgm:prSet presAssocID="{F9101AB6-25EC-44D6-A46D-F35283B583EF}" presName="iconBgRect" presStyleLbl="bgShp" presStyleIdx="0" presStyleCnt="3"/>
      <dgm:spPr/>
    </dgm:pt>
    <dgm:pt modelId="{3993BDFC-FEF1-4D7D-8C6F-F87E6A9F3F12}" type="pres">
      <dgm:prSet presAssocID="{F9101AB6-25EC-44D6-A46D-F35283B583E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F814FCFA-55C6-4CEE-B6D6-442E4726C8E2}" type="pres">
      <dgm:prSet presAssocID="{F9101AB6-25EC-44D6-A46D-F35283B583EF}" presName="spaceRect" presStyleCnt="0"/>
      <dgm:spPr/>
    </dgm:pt>
    <dgm:pt modelId="{753C4F7B-79C6-4DB3-AC67-887E0E967D0A}" type="pres">
      <dgm:prSet presAssocID="{F9101AB6-25EC-44D6-A46D-F35283B583EF}" presName="textRect" presStyleLbl="revTx" presStyleIdx="0" presStyleCnt="3">
        <dgm:presLayoutVars>
          <dgm:chMax val="1"/>
          <dgm:chPref val="1"/>
        </dgm:presLayoutVars>
      </dgm:prSet>
      <dgm:spPr/>
    </dgm:pt>
    <dgm:pt modelId="{734870C0-EDFE-41AD-AA68-C7A0F0164231}" type="pres">
      <dgm:prSet presAssocID="{FF24A945-3BCE-4013-A499-A6F7F6B89674}" presName="sibTrans" presStyleCnt="0"/>
      <dgm:spPr/>
    </dgm:pt>
    <dgm:pt modelId="{DAEB3512-4211-4B73-A00E-C48DD1681D62}" type="pres">
      <dgm:prSet presAssocID="{CE13DD71-4D89-4C53-B2E5-46B096ECD148}" presName="compNode" presStyleCnt="0"/>
      <dgm:spPr/>
    </dgm:pt>
    <dgm:pt modelId="{A5F88D83-FEFE-41DD-90CA-BA01C1143AC0}" type="pres">
      <dgm:prSet presAssocID="{CE13DD71-4D89-4C53-B2E5-46B096ECD148}" presName="iconBgRect" presStyleLbl="bgShp" presStyleIdx="1" presStyleCnt="3"/>
      <dgm:spPr/>
    </dgm:pt>
    <dgm:pt modelId="{06D71956-B4E9-4918-AB7D-2FEC8CBA6403}" type="pres">
      <dgm:prSet presAssocID="{CE13DD71-4D89-4C53-B2E5-46B096ECD14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96F93CCB-CC5A-44B8-88AF-60609783C5E2}" type="pres">
      <dgm:prSet presAssocID="{CE13DD71-4D89-4C53-B2E5-46B096ECD148}" presName="spaceRect" presStyleCnt="0"/>
      <dgm:spPr/>
    </dgm:pt>
    <dgm:pt modelId="{085EF6DE-0762-4F0F-9AB1-6122F1E49619}" type="pres">
      <dgm:prSet presAssocID="{CE13DD71-4D89-4C53-B2E5-46B096ECD148}" presName="textRect" presStyleLbl="revTx" presStyleIdx="1" presStyleCnt="3">
        <dgm:presLayoutVars>
          <dgm:chMax val="1"/>
          <dgm:chPref val="1"/>
        </dgm:presLayoutVars>
      </dgm:prSet>
      <dgm:spPr/>
    </dgm:pt>
    <dgm:pt modelId="{4048E170-C9C9-4DD9-9325-4A0F029A4EE2}" type="pres">
      <dgm:prSet presAssocID="{02F0D693-7F85-47ED-8364-B0D7B9F11013}" presName="sibTrans" presStyleCnt="0"/>
      <dgm:spPr/>
    </dgm:pt>
    <dgm:pt modelId="{C7675642-7C06-4A9E-AA22-5EA3216F0369}" type="pres">
      <dgm:prSet presAssocID="{1F3031CB-A1B5-4862-B157-37A9635A4EC2}" presName="compNode" presStyleCnt="0"/>
      <dgm:spPr/>
    </dgm:pt>
    <dgm:pt modelId="{F71C9F57-96E0-4265-888C-FBC8C05C184E}" type="pres">
      <dgm:prSet presAssocID="{1F3031CB-A1B5-4862-B157-37A9635A4EC2}" presName="iconBgRect" presStyleLbl="bgShp" presStyleIdx="2" presStyleCnt="3"/>
      <dgm:spPr/>
    </dgm:pt>
    <dgm:pt modelId="{444C6AF2-EBBF-4C76-890B-94262348F74B}" type="pres">
      <dgm:prSet presAssocID="{1F3031CB-A1B5-4862-B157-37A9635A4EC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3112457-414D-45C7-BCE6-AAA7CCE7BB7B}" type="pres">
      <dgm:prSet presAssocID="{1F3031CB-A1B5-4862-B157-37A9635A4EC2}" presName="spaceRect" presStyleCnt="0"/>
      <dgm:spPr/>
    </dgm:pt>
    <dgm:pt modelId="{E83C742D-B575-41F2-994F-A16E667F1426}" type="pres">
      <dgm:prSet presAssocID="{1F3031CB-A1B5-4862-B157-37A9635A4EC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0D94606-9F45-4A2D-AA5E-EE324A91EEF3}" srcId="{9E153EDD-BFD0-4897-AFC7-2063269EA711}" destId="{CE13DD71-4D89-4C53-B2E5-46B096ECD148}" srcOrd="1" destOrd="0" parTransId="{BE223723-430C-45AC-8BE1-E07F6090DC82}" sibTransId="{02F0D693-7F85-47ED-8364-B0D7B9F11013}"/>
    <dgm:cxn modelId="{F3D04E0D-2DB7-4B35-A47C-C705529784B5}" srcId="{9E153EDD-BFD0-4897-AFC7-2063269EA711}" destId="{1F3031CB-A1B5-4862-B157-37A9635A4EC2}" srcOrd="2" destOrd="0" parTransId="{6F50D3E9-5FEA-49AC-9D60-FBEB4D585380}" sibTransId="{4F8C1FD5-8CA9-410E-8253-C667F240C2FC}"/>
    <dgm:cxn modelId="{9D2EA31D-6FB6-40B9-B4D8-752D4E4631D6}" type="presOf" srcId="{CE13DD71-4D89-4C53-B2E5-46B096ECD148}" destId="{085EF6DE-0762-4F0F-9AB1-6122F1E49619}" srcOrd="0" destOrd="0" presId="urn:microsoft.com/office/officeart/2018/5/layout/IconCircleLabelList"/>
    <dgm:cxn modelId="{EEFCE96B-F82D-4652-BD1F-25E8223A7DBB}" type="presOf" srcId="{9E153EDD-BFD0-4897-AFC7-2063269EA711}" destId="{CF2C8958-AF74-47A2-84FD-1C2DD7CC4747}" srcOrd="0" destOrd="0" presId="urn:microsoft.com/office/officeart/2018/5/layout/IconCircleLabelList"/>
    <dgm:cxn modelId="{86F996C9-1A8A-43CC-B25F-868EDE7BEB0D}" type="presOf" srcId="{F9101AB6-25EC-44D6-A46D-F35283B583EF}" destId="{753C4F7B-79C6-4DB3-AC67-887E0E967D0A}" srcOrd="0" destOrd="0" presId="urn:microsoft.com/office/officeart/2018/5/layout/IconCircleLabelList"/>
    <dgm:cxn modelId="{5EAADBD3-89E8-4B5B-AD0F-307E5BDB076A}" type="presOf" srcId="{1F3031CB-A1B5-4862-B157-37A9635A4EC2}" destId="{E83C742D-B575-41F2-994F-A16E667F1426}" srcOrd="0" destOrd="0" presId="urn:microsoft.com/office/officeart/2018/5/layout/IconCircleLabelList"/>
    <dgm:cxn modelId="{6BABA7D6-DE2E-460D-8BDD-1F9276062685}" srcId="{9E153EDD-BFD0-4897-AFC7-2063269EA711}" destId="{F9101AB6-25EC-44D6-A46D-F35283B583EF}" srcOrd="0" destOrd="0" parTransId="{95AEEAEE-BD43-49A2-BDA1-CEBD40718A3D}" sibTransId="{FF24A945-3BCE-4013-A499-A6F7F6B89674}"/>
    <dgm:cxn modelId="{46011970-BA0C-4229-980D-412206490FCC}" type="presParOf" srcId="{CF2C8958-AF74-47A2-84FD-1C2DD7CC4747}" destId="{6B9FF159-35CD-4F89-A1AD-32029BA4B5B8}" srcOrd="0" destOrd="0" presId="urn:microsoft.com/office/officeart/2018/5/layout/IconCircleLabelList"/>
    <dgm:cxn modelId="{8E9B3735-CD35-485D-A9B7-2DE5FA64549A}" type="presParOf" srcId="{6B9FF159-35CD-4F89-A1AD-32029BA4B5B8}" destId="{FC36955F-EBD7-4E98-94CC-39D405A96620}" srcOrd="0" destOrd="0" presId="urn:microsoft.com/office/officeart/2018/5/layout/IconCircleLabelList"/>
    <dgm:cxn modelId="{523F5E0A-AC18-4F2B-BC96-2206107C6DC9}" type="presParOf" srcId="{6B9FF159-35CD-4F89-A1AD-32029BA4B5B8}" destId="{3993BDFC-FEF1-4D7D-8C6F-F87E6A9F3F12}" srcOrd="1" destOrd="0" presId="urn:microsoft.com/office/officeart/2018/5/layout/IconCircleLabelList"/>
    <dgm:cxn modelId="{C1012F7B-C6FA-4858-A381-5429C2C5F632}" type="presParOf" srcId="{6B9FF159-35CD-4F89-A1AD-32029BA4B5B8}" destId="{F814FCFA-55C6-4CEE-B6D6-442E4726C8E2}" srcOrd="2" destOrd="0" presId="urn:microsoft.com/office/officeart/2018/5/layout/IconCircleLabelList"/>
    <dgm:cxn modelId="{B0395D39-75DE-40C7-A36A-56333F388F78}" type="presParOf" srcId="{6B9FF159-35CD-4F89-A1AD-32029BA4B5B8}" destId="{753C4F7B-79C6-4DB3-AC67-887E0E967D0A}" srcOrd="3" destOrd="0" presId="urn:microsoft.com/office/officeart/2018/5/layout/IconCircleLabelList"/>
    <dgm:cxn modelId="{7860ECFC-EB84-49AB-98A7-1772A9722C82}" type="presParOf" srcId="{CF2C8958-AF74-47A2-84FD-1C2DD7CC4747}" destId="{734870C0-EDFE-41AD-AA68-C7A0F0164231}" srcOrd="1" destOrd="0" presId="urn:microsoft.com/office/officeart/2018/5/layout/IconCircleLabelList"/>
    <dgm:cxn modelId="{C1A66024-B8A9-4B68-BF0C-1F3CFA3335A6}" type="presParOf" srcId="{CF2C8958-AF74-47A2-84FD-1C2DD7CC4747}" destId="{DAEB3512-4211-4B73-A00E-C48DD1681D62}" srcOrd="2" destOrd="0" presId="urn:microsoft.com/office/officeart/2018/5/layout/IconCircleLabelList"/>
    <dgm:cxn modelId="{C7AFD1CF-25DC-48B5-83DD-3239C26FE0B2}" type="presParOf" srcId="{DAEB3512-4211-4B73-A00E-C48DD1681D62}" destId="{A5F88D83-FEFE-41DD-90CA-BA01C1143AC0}" srcOrd="0" destOrd="0" presId="urn:microsoft.com/office/officeart/2018/5/layout/IconCircleLabelList"/>
    <dgm:cxn modelId="{F37F14C9-1737-4877-8009-955E79C9B3BD}" type="presParOf" srcId="{DAEB3512-4211-4B73-A00E-C48DD1681D62}" destId="{06D71956-B4E9-4918-AB7D-2FEC8CBA6403}" srcOrd="1" destOrd="0" presId="urn:microsoft.com/office/officeart/2018/5/layout/IconCircleLabelList"/>
    <dgm:cxn modelId="{F985C032-430B-40ED-8322-D452AE013962}" type="presParOf" srcId="{DAEB3512-4211-4B73-A00E-C48DD1681D62}" destId="{96F93CCB-CC5A-44B8-88AF-60609783C5E2}" srcOrd="2" destOrd="0" presId="urn:microsoft.com/office/officeart/2018/5/layout/IconCircleLabelList"/>
    <dgm:cxn modelId="{9B277A80-318D-4A52-AADD-511BE1020178}" type="presParOf" srcId="{DAEB3512-4211-4B73-A00E-C48DD1681D62}" destId="{085EF6DE-0762-4F0F-9AB1-6122F1E49619}" srcOrd="3" destOrd="0" presId="urn:microsoft.com/office/officeart/2018/5/layout/IconCircleLabelList"/>
    <dgm:cxn modelId="{22E35F45-7AF3-4651-996D-30646C232399}" type="presParOf" srcId="{CF2C8958-AF74-47A2-84FD-1C2DD7CC4747}" destId="{4048E170-C9C9-4DD9-9325-4A0F029A4EE2}" srcOrd="3" destOrd="0" presId="urn:microsoft.com/office/officeart/2018/5/layout/IconCircleLabelList"/>
    <dgm:cxn modelId="{BFDFE42A-A45A-43D0-9810-AF4052FA9C61}" type="presParOf" srcId="{CF2C8958-AF74-47A2-84FD-1C2DD7CC4747}" destId="{C7675642-7C06-4A9E-AA22-5EA3216F0369}" srcOrd="4" destOrd="0" presId="urn:microsoft.com/office/officeart/2018/5/layout/IconCircleLabelList"/>
    <dgm:cxn modelId="{192DAA5C-9AEA-4006-944C-761C15E250CE}" type="presParOf" srcId="{C7675642-7C06-4A9E-AA22-5EA3216F0369}" destId="{F71C9F57-96E0-4265-888C-FBC8C05C184E}" srcOrd="0" destOrd="0" presId="urn:microsoft.com/office/officeart/2018/5/layout/IconCircleLabelList"/>
    <dgm:cxn modelId="{BA9FB16C-7588-4314-BB32-51828A8713EA}" type="presParOf" srcId="{C7675642-7C06-4A9E-AA22-5EA3216F0369}" destId="{444C6AF2-EBBF-4C76-890B-94262348F74B}" srcOrd="1" destOrd="0" presId="urn:microsoft.com/office/officeart/2018/5/layout/IconCircleLabelList"/>
    <dgm:cxn modelId="{FEAE8C39-B1BD-4B40-8969-D2525092BFFD}" type="presParOf" srcId="{C7675642-7C06-4A9E-AA22-5EA3216F0369}" destId="{13112457-414D-45C7-BCE6-AAA7CCE7BB7B}" srcOrd="2" destOrd="0" presId="urn:microsoft.com/office/officeart/2018/5/layout/IconCircleLabelList"/>
    <dgm:cxn modelId="{9EE8AA48-6D98-4D05-B8D9-13EC864B54BF}" type="presParOf" srcId="{C7675642-7C06-4A9E-AA22-5EA3216F0369}" destId="{E83C742D-B575-41F2-994F-A16E667F142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6C88BB-BD83-417E-AECF-E76B7883FD7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815A73-B891-4B42-8BD4-6A99F0D13A25}">
      <dgm:prSet/>
      <dgm:spPr/>
      <dgm:t>
        <a:bodyPr/>
        <a:lstStyle/>
        <a:p>
          <a:r>
            <a:rPr lang="en-US"/>
            <a:t>Spending Cap</a:t>
          </a:r>
        </a:p>
      </dgm:t>
    </dgm:pt>
    <dgm:pt modelId="{D7AF9514-3DBB-4E63-A8BC-3805054D1B33}" type="parTrans" cxnId="{27A83324-82FB-48D3-9111-A2F8C72007DC}">
      <dgm:prSet/>
      <dgm:spPr/>
      <dgm:t>
        <a:bodyPr/>
        <a:lstStyle/>
        <a:p>
          <a:endParaRPr lang="en-US"/>
        </a:p>
      </dgm:t>
    </dgm:pt>
    <dgm:pt modelId="{E806D67C-988D-495A-98E1-8EE61FF08BF6}" type="sibTrans" cxnId="{27A83324-82FB-48D3-9111-A2F8C72007DC}">
      <dgm:prSet/>
      <dgm:spPr/>
      <dgm:t>
        <a:bodyPr/>
        <a:lstStyle/>
        <a:p>
          <a:endParaRPr lang="en-US"/>
        </a:p>
      </dgm:t>
    </dgm:pt>
    <dgm:pt modelId="{341B8915-964C-485E-92CF-E2CC62C81FB3}">
      <dgm:prSet/>
      <dgm:spPr/>
      <dgm:t>
        <a:bodyPr/>
        <a:lstStyle/>
        <a:p>
          <a:r>
            <a:rPr lang="en-US"/>
            <a:t>Revenue Cap</a:t>
          </a:r>
        </a:p>
      </dgm:t>
    </dgm:pt>
    <dgm:pt modelId="{3F48B6D7-7014-4BFE-A713-455686DAF40A}" type="parTrans" cxnId="{E3580027-8C68-4A45-8DBC-1E501C1AD164}">
      <dgm:prSet/>
      <dgm:spPr/>
      <dgm:t>
        <a:bodyPr/>
        <a:lstStyle/>
        <a:p>
          <a:endParaRPr lang="en-US"/>
        </a:p>
      </dgm:t>
    </dgm:pt>
    <dgm:pt modelId="{36D30BD1-24F0-4EDF-938A-5F80057201CA}" type="sibTrans" cxnId="{E3580027-8C68-4A45-8DBC-1E501C1AD164}">
      <dgm:prSet/>
      <dgm:spPr/>
      <dgm:t>
        <a:bodyPr/>
        <a:lstStyle/>
        <a:p>
          <a:endParaRPr lang="en-US"/>
        </a:p>
      </dgm:t>
    </dgm:pt>
    <dgm:pt modelId="{CD0D7047-4B19-4419-A43A-24A879C14716}">
      <dgm:prSet/>
      <dgm:spPr/>
      <dgm:t>
        <a:bodyPr/>
        <a:lstStyle/>
        <a:p>
          <a:r>
            <a:rPr lang="en-US"/>
            <a:t>Volatility Cap</a:t>
          </a:r>
        </a:p>
      </dgm:t>
    </dgm:pt>
    <dgm:pt modelId="{F9D3BB49-9439-4379-85AB-54991C8563BE}" type="parTrans" cxnId="{0F7F8C2F-9936-4F47-A259-6936F6FBBA46}">
      <dgm:prSet/>
      <dgm:spPr/>
      <dgm:t>
        <a:bodyPr/>
        <a:lstStyle/>
        <a:p>
          <a:endParaRPr lang="en-US"/>
        </a:p>
      </dgm:t>
    </dgm:pt>
    <dgm:pt modelId="{51BDB7EA-C4A6-4BD1-BBE3-0A9590C25A7A}" type="sibTrans" cxnId="{0F7F8C2F-9936-4F47-A259-6936F6FBBA46}">
      <dgm:prSet/>
      <dgm:spPr/>
      <dgm:t>
        <a:bodyPr/>
        <a:lstStyle/>
        <a:p>
          <a:endParaRPr lang="en-US"/>
        </a:p>
      </dgm:t>
    </dgm:pt>
    <dgm:pt modelId="{F3F7D967-F1FE-4F78-A504-349DD8F667C7}">
      <dgm:prSet/>
      <dgm:spPr/>
      <dgm:t>
        <a:bodyPr/>
        <a:lstStyle/>
        <a:p>
          <a:r>
            <a:rPr lang="en-US"/>
            <a:t>Bonding Cap</a:t>
          </a:r>
          <a:endParaRPr lang="en-US" dirty="0"/>
        </a:p>
      </dgm:t>
    </dgm:pt>
    <dgm:pt modelId="{2FA85F6D-9737-4420-B662-154E07918428}" type="parTrans" cxnId="{1DB20467-37C6-4C2E-8BC2-27BCBE7592DB}">
      <dgm:prSet/>
      <dgm:spPr/>
      <dgm:t>
        <a:bodyPr/>
        <a:lstStyle/>
        <a:p>
          <a:endParaRPr lang="en-US"/>
        </a:p>
      </dgm:t>
    </dgm:pt>
    <dgm:pt modelId="{25443CB8-1B8A-4155-8573-E025E66CB72F}" type="sibTrans" cxnId="{1DB20467-37C6-4C2E-8BC2-27BCBE7592DB}">
      <dgm:prSet/>
      <dgm:spPr/>
      <dgm:t>
        <a:bodyPr/>
        <a:lstStyle/>
        <a:p>
          <a:endParaRPr lang="en-US"/>
        </a:p>
      </dgm:t>
    </dgm:pt>
    <dgm:pt modelId="{D487B5EE-D23B-48E1-AAA6-E905B14CA93B}" type="pres">
      <dgm:prSet presAssocID="{E56C88BB-BD83-417E-AECF-E76B7883FD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6D4DAF-113F-440D-941E-96D043C37EF6}" type="pres">
      <dgm:prSet presAssocID="{36815A73-B891-4B42-8BD4-6A99F0D13A25}" presName="hierRoot1" presStyleCnt="0"/>
      <dgm:spPr/>
    </dgm:pt>
    <dgm:pt modelId="{9B01A475-F2D2-4C46-B52A-FED9EDFC1019}" type="pres">
      <dgm:prSet presAssocID="{36815A73-B891-4B42-8BD4-6A99F0D13A25}" presName="composite" presStyleCnt="0"/>
      <dgm:spPr/>
    </dgm:pt>
    <dgm:pt modelId="{9A1528A8-02F4-4009-A80D-FDA0B053322C}" type="pres">
      <dgm:prSet presAssocID="{36815A73-B891-4B42-8BD4-6A99F0D13A25}" presName="background" presStyleLbl="node0" presStyleIdx="0" presStyleCnt="4"/>
      <dgm:spPr/>
    </dgm:pt>
    <dgm:pt modelId="{A8132603-732F-450E-AE3D-86350475411C}" type="pres">
      <dgm:prSet presAssocID="{36815A73-B891-4B42-8BD4-6A99F0D13A25}" presName="text" presStyleLbl="fgAcc0" presStyleIdx="0" presStyleCnt="4">
        <dgm:presLayoutVars>
          <dgm:chPref val="3"/>
        </dgm:presLayoutVars>
      </dgm:prSet>
      <dgm:spPr/>
    </dgm:pt>
    <dgm:pt modelId="{C4DA0693-E79A-4772-BB3E-5826D7968FA5}" type="pres">
      <dgm:prSet presAssocID="{36815A73-B891-4B42-8BD4-6A99F0D13A25}" presName="hierChild2" presStyleCnt="0"/>
      <dgm:spPr/>
    </dgm:pt>
    <dgm:pt modelId="{6CEA5130-3690-4E83-8E42-30FB2E8A8DFF}" type="pres">
      <dgm:prSet presAssocID="{341B8915-964C-485E-92CF-E2CC62C81FB3}" presName="hierRoot1" presStyleCnt="0"/>
      <dgm:spPr/>
    </dgm:pt>
    <dgm:pt modelId="{CACEC822-F96F-4300-9CBC-16B3717A28AD}" type="pres">
      <dgm:prSet presAssocID="{341B8915-964C-485E-92CF-E2CC62C81FB3}" presName="composite" presStyleCnt="0"/>
      <dgm:spPr/>
    </dgm:pt>
    <dgm:pt modelId="{BE85A320-43BC-4DA6-B0F9-A6EDCEB4C0DB}" type="pres">
      <dgm:prSet presAssocID="{341B8915-964C-485E-92CF-E2CC62C81FB3}" presName="background" presStyleLbl="node0" presStyleIdx="1" presStyleCnt="4"/>
      <dgm:spPr/>
    </dgm:pt>
    <dgm:pt modelId="{EA9729C3-393E-4B84-925F-3499249C02DE}" type="pres">
      <dgm:prSet presAssocID="{341B8915-964C-485E-92CF-E2CC62C81FB3}" presName="text" presStyleLbl="fgAcc0" presStyleIdx="1" presStyleCnt="4">
        <dgm:presLayoutVars>
          <dgm:chPref val="3"/>
        </dgm:presLayoutVars>
      </dgm:prSet>
      <dgm:spPr/>
    </dgm:pt>
    <dgm:pt modelId="{82D1C0EA-8F38-439D-9675-A1FEFAD3CCA6}" type="pres">
      <dgm:prSet presAssocID="{341B8915-964C-485E-92CF-E2CC62C81FB3}" presName="hierChild2" presStyleCnt="0"/>
      <dgm:spPr/>
    </dgm:pt>
    <dgm:pt modelId="{5E772692-444E-4124-B0A6-B9AD4BFB37E3}" type="pres">
      <dgm:prSet presAssocID="{CD0D7047-4B19-4419-A43A-24A879C14716}" presName="hierRoot1" presStyleCnt="0"/>
      <dgm:spPr/>
    </dgm:pt>
    <dgm:pt modelId="{79C22E4E-F949-41D4-BB91-9830332CE8A7}" type="pres">
      <dgm:prSet presAssocID="{CD0D7047-4B19-4419-A43A-24A879C14716}" presName="composite" presStyleCnt="0"/>
      <dgm:spPr/>
    </dgm:pt>
    <dgm:pt modelId="{9A2E5D8F-90C7-40ED-95EA-4D0B4A7AF977}" type="pres">
      <dgm:prSet presAssocID="{CD0D7047-4B19-4419-A43A-24A879C14716}" presName="background" presStyleLbl="node0" presStyleIdx="2" presStyleCnt="4"/>
      <dgm:spPr/>
    </dgm:pt>
    <dgm:pt modelId="{BF74DC49-E407-42D0-BB0D-82B90C62A210}" type="pres">
      <dgm:prSet presAssocID="{CD0D7047-4B19-4419-A43A-24A879C14716}" presName="text" presStyleLbl="fgAcc0" presStyleIdx="2" presStyleCnt="4">
        <dgm:presLayoutVars>
          <dgm:chPref val="3"/>
        </dgm:presLayoutVars>
      </dgm:prSet>
      <dgm:spPr/>
    </dgm:pt>
    <dgm:pt modelId="{810964DF-8817-412C-9947-77167DFECD31}" type="pres">
      <dgm:prSet presAssocID="{CD0D7047-4B19-4419-A43A-24A879C14716}" presName="hierChild2" presStyleCnt="0"/>
      <dgm:spPr/>
    </dgm:pt>
    <dgm:pt modelId="{89EA2C39-A0EE-47BF-AFE2-BCF9D403BBCB}" type="pres">
      <dgm:prSet presAssocID="{F3F7D967-F1FE-4F78-A504-349DD8F667C7}" presName="hierRoot1" presStyleCnt="0"/>
      <dgm:spPr/>
    </dgm:pt>
    <dgm:pt modelId="{C7452E1F-9A5C-4A17-A9A1-6AEDD6D103A0}" type="pres">
      <dgm:prSet presAssocID="{F3F7D967-F1FE-4F78-A504-349DD8F667C7}" presName="composite" presStyleCnt="0"/>
      <dgm:spPr/>
    </dgm:pt>
    <dgm:pt modelId="{F67E107F-F9B2-46B6-9ECC-B15C0783C3EB}" type="pres">
      <dgm:prSet presAssocID="{F3F7D967-F1FE-4F78-A504-349DD8F667C7}" presName="background" presStyleLbl="node0" presStyleIdx="3" presStyleCnt="4"/>
      <dgm:spPr/>
    </dgm:pt>
    <dgm:pt modelId="{6BB11F09-5D2A-4FA5-ADF3-2119681877E5}" type="pres">
      <dgm:prSet presAssocID="{F3F7D967-F1FE-4F78-A504-349DD8F667C7}" presName="text" presStyleLbl="fgAcc0" presStyleIdx="3" presStyleCnt="4">
        <dgm:presLayoutVars>
          <dgm:chPref val="3"/>
        </dgm:presLayoutVars>
      </dgm:prSet>
      <dgm:spPr/>
    </dgm:pt>
    <dgm:pt modelId="{5E84CE6E-6C0F-4374-9A05-FC2CAE9630D5}" type="pres">
      <dgm:prSet presAssocID="{F3F7D967-F1FE-4F78-A504-349DD8F667C7}" presName="hierChild2" presStyleCnt="0"/>
      <dgm:spPr/>
    </dgm:pt>
  </dgm:ptLst>
  <dgm:cxnLst>
    <dgm:cxn modelId="{60A3C412-56AA-4735-92CB-DFF55A762CC9}" type="presOf" srcId="{E56C88BB-BD83-417E-AECF-E76B7883FD70}" destId="{D487B5EE-D23B-48E1-AAA6-E905B14CA93B}" srcOrd="0" destOrd="0" presId="urn:microsoft.com/office/officeart/2005/8/layout/hierarchy1"/>
    <dgm:cxn modelId="{27A83324-82FB-48D3-9111-A2F8C72007DC}" srcId="{E56C88BB-BD83-417E-AECF-E76B7883FD70}" destId="{36815A73-B891-4B42-8BD4-6A99F0D13A25}" srcOrd="0" destOrd="0" parTransId="{D7AF9514-3DBB-4E63-A8BC-3805054D1B33}" sibTransId="{E806D67C-988D-495A-98E1-8EE61FF08BF6}"/>
    <dgm:cxn modelId="{E3580027-8C68-4A45-8DBC-1E501C1AD164}" srcId="{E56C88BB-BD83-417E-AECF-E76B7883FD70}" destId="{341B8915-964C-485E-92CF-E2CC62C81FB3}" srcOrd="1" destOrd="0" parTransId="{3F48B6D7-7014-4BFE-A713-455686DAF40A}" sibTransId="{36D30BD1-24F0-4EDF-938A-5F80057201CA}"/>
    <dgm:cxn modelId="{0F7F8C2F-9936-4F47-A259-6936F6FBBA46}" srcId="{E56C88BB-BD83-417E-AECF-E76B7883FD70}" destId="{CD0D7047-4B19-4419-A43A-24A879C14716}" srcOrd="2" destOrd="0" parTransId="{F9D3BB49-9439-4379-85AB-54991C8563BE}" sibTransId="{51BDB7EA-C4A6-4BD1-BBE3-0A9590C25A7A}"/>
    <dgm:cxn modelId="{1DB20467-37C6-4C2E-8BC2-27BCBE7592DB}" srcId="{E56C88BB-BD83-417E-AECF-E76B7883FD70}" destId="{F3F7D967-F1FE-4F78-A504-349DD8F667C7}" srcOrd="3" destOrd="0" parTransId="{2FA85F6D-9737-4420-B662-154E07918428}" sibTransId="{25443CB8-1B8A-4155-8573-E025E66CB72F}"/>
    <dgm:cxn modelId="{146260A9-C7CD-4F83-BC23-74958CA55239}" type="presOf" srcId="{CD0D7047-4B19-4419-A43A-24A879C14716}" destId="{BF74DC49-E407-42D0-BB0D-82B90C62A210}" srcOrd="0" destOrd="0" presId="urn:microsoft.com/office/officeart/2005/8/layout/hierarchy1"/>
    <dgm:cxn modelId="{BDBE3BC0-5B53-49BF-9E03-0C125D2B8D12}" type="presOf" srcId="{F3F7D967-F1FE-4F78-A504-349DD8F667C7}" destId="{6BB11F09-5D2A-4FA5-ADF3-2119681877E5}" srcOrd="0" destOrd="0" presId="urn:microsoft.com/office/officeart/2005/8/layout/hierarchy1"/>
    <dgm:cxn modelId="{CA95F1C4-7848-4CC6-AD19-0BB13609346D}" type="presOf" srcId="{36815A73-B891-4B42-8BD4-6A99F0D13A25}" destId="{A8132603-732F-450E-AE3D-86350475411C}" srcOrd="0" destOrd="0" presId="urn:microsoft.com/office/officeart/2005/8/layout/hierarchy1"/>
    <dgm:cxn modelId="{2C96A6FD-6CD6-44E3-86CF-EF246BE25014}" type="presOf" srcId="{341B8915-964C-485E-92CF-E2CC62C81FB3}" destId="{EA9729C3-393E-4B84-925F-3499249C02DE}" srcOrd="0" destOrd="0" presId="urn:microsoft.com/office/officeart/2005/8/layout/hierarchy1"/>
    <dgm:cxn modelId="{6C6A8A32-2B34-4AD5-884C-759F7C191C15}" type="presParOf" srcId="{D487B5EE-D23B-48E1-AAA6-E905B14CA93B}" destId="{606D4DAF-113F-440D-941E-96D043C37EF6}" srcOrd="0" destOrd="0" presId="urn:microsoft.com/office/officeart/2005/8/layout/hierarchy1"/>
    <dgm:cxn modelId="{6C429A56-DE9D-4862-B244-B05B16B2E04D}" type="presParOf" srcId="{606D4DAF-113F-440D-941E-96D043C37EF6}" destId="{9B01A475-F2D2-4C46-B52A-FED9EDFC1019}" srcOrd="0" destOrd="0" presId="urn:microsoft.com/office/officeart/2005/8/layout/hierarchy1"/>
    <dgm:cxn modelId="{12223CFB-3DF9-470D-835E-A16090C03BB1}" type="presParOf" srcId="{9B01A475-F2D2-4C46-B52A-FED9EDFC1019}" destId="{9A1528A8-02F4-4009-A80D-FDA0B053322C}" srcOrd="0" destOrd="0" presId="urn:microsoft.com/office/officeart/2005/8/layout/hierarchy1"/>
    <dgm:cxn modelId="{DA723822-1EF8-4F7D-8357-09FC2562D3A4}" type="presParOf" srcId="{9B01A475-F2D2-4C46-B52A-FED9EDFC1019}" destId="{A8132603-732F-450E-AE3D-86350475411C}" srcOrd="1" destOrd="0" presId="urn:microsoft.com/office/officeart/2005/8/layout/hierarchy1"/>
    <dgm:cxn modelId="{C7453BC5-DFF5-47FE-A7EC-30428429F5D3}" type="presParOf" srcId="{606D4DAF-113F-440D-941E-96D043C37EF6}" destId="{C4DA0693-E79A-4772-BB3E-5826D7968FA5}" srcOrd="1" destOrd="0" presId="urn:microsoft.com/office/officeart/2005/8/layout/hierarchy1"/>
    <dgm:cxn modelId="{E262172A-B392-4702-BC77-97C4A0EEED08}" type="presParOf" srcId="{D487B5EE-D23B-48E1-AAA6-E905B14CA93B}" destId="{6CEA5130-3690-4E83-8E42-30FB2E8A8DFF}" srcOrd="1" destOrd="0" presId="urn:microsoft.com/office/officeart/2005/8/layout/hierarchy1"/>
    <dgm:cxn modelId="{89808CCD-BDA3-4AF1-86A9-97D7535B0DB1}" type="presParOf" srcId="{6CEA5130-3690-4E83-8E42-30FB2E8A8DFF}" destId="{CACEC822-F96F-4300-9CBC-16B3717A28AD}" srcOrd="0" destOrd="0" presId="urn:microsoft.com/office/officeart/2005/8/layout/hierarchy1"/>
    <dgm:cxn modelId="{106682B9-AF6B-482B-9295-CA9621DC5971}" type="presParOf" srcId="{CACEC822-F96F-4300-9CBC-16B3717A28AD}" destId="{BE85A320-43BC-4DA6-B0F9-A6EDCEB4C0DB}" srcOrd="0" destOrd="0" presId="urn:microsoft.com/office/officeart/2005/8/layout/hierarchy1"/>
    <dgm:cxn modelId="{26D3CF95-E375-47D9-A568-5F31A47A5723}" type="presParOf" srcId="{CACEC822-F96F-4300-9CBC-16B3717A28AD}" destId="{EA9729C3-393E-4B84-925F-3499249C02DE}" srcOrd="1" destOrd="0" presId="urn:microsoft.com/office/officeart/2005/8/layout/hierarchy1"/>
    <dgm:cxn modelId="{8401B0FC-87F9-402F-8BC0-DAC868CF6C65}" type="presParOf" srcId="{6CEA5130-3690-4E83-8E42-30FB2E8A8DFF}" destId="{82D1C0EA-8F38-439D-9675-A1FEFAD3CCA6}" srcOrd="1" destOrd="0" presId="urn:microsoft.com/office/officeart/2005/8/layout/hierarchy1"/>
    <dgm:cxn modelId="{636FDA75-86F4-4F85-A166-5F8F740104B9}" type="presParOf" srcId="{D487B5EE-D23B-48E1-AAA6-E905B14CA93B}" destId="{5E772692-444E-4124-B0A6-B9AD4BFB37E3}" srcOrd="2" destOrd="0" presId="urn:microsoft.com/office/officeart/2005/8/layout/hierarchy1"/>
    <dgm:cxn modelId="{F9128AA9-CE6D-488B-8BF8-A26DD7B4A158}" type="presParOf" srcId="{5E772692-444E-4124-B0A6-B9AD4BFB37E3}" destId="{79C22E4E-F949-41D4-BB91-9830332CE8A7}" srcOrd="0" destOrd="0" presId="urn:microsoft.com/office/officeart/2005/8/layout/hierarchy1"/>
    <dgm:cxn modelId="{14943647-4204-4E6E-8B41-4060019F8B31}" type="presParOf" srcId="{79C22E4E-F949-41D4-BB91-9830332CE8A7}" destId="{9A2E5D8F-90C7-40ED-95EA-4D0B4A7AF977}" srcOrd="0" destOrd="0" presId="urn:microsoft.com/office/officeart/2005/8/layout/hierarchy1"/>
    <dgm:cxn modelId="{28E36F68-D2E4-44EF-B7CC-D5E5C393938B}" type="presParOf" srcId="{79C22E4E-F949-41D4-BB91-9830332CE8A7}" destId="{BF74DC49-E407-42D0-BB0D-82B90C62A210}" srcOrd="1" destOrd="0" presId="urn:microsoft.com/office/officeart/2005/8/layout/hierarchy1"/>
    <dgm:cxn modelId="{A2A35B3A-3088-4848-9C3E-D8757593495A}" type="presParOf" srcId="{5E772692-444E-4124-B0A6-B9AD4BFB37E3}" destId="{810964DF-8817-412C-9947-77167DFECD31}" srcOrd="1" destOrd="0" presId="urn:microsoft.com/office/officeart/2005/8/layout/hierarchy1"/>
    <dgm:cxn modelId="{50519D6E-8E33-4026-8BED-F82DE320D474}" type="presParOf" srcId="{D487B5EE-D23B-48E1-AAA6-E905B14CA93B}" destId="{89EA2C39-A0EE-47BF-AFE2-BCF9D403BBCB}" srcOrd="3" destOrd="0" presId="urn:microsoft.com/office/officeart/2005/8/layout/hierarchy1"/>
    <dgm:cxn modelId="{C86B83A3-81A4-40BC-B56B-3773B69F0D6F}" type="presParOf" srcId="{89EA2C39-A0EE-47BF-AFE2-BCF9D403BBCB}" destId="{C7452E1F-9A5C-4A17-A9A1-6AEDD6D103A0}" srcOrd="0" destOrd="0" presId="urn:microsoft.com/office/officeart/2005/8/layout/hierarchy1"/>
    <dgm:cxn modelId="{B8E36336-ABD9-407F-ACB9-D59873E6D7B5}" type="presParOf" srcId="{C7452E1F-9A5C-4A17-A9A1-6AEDD6D103A0}" destId="{F67E107F-F9B2-46B6-9ECC-B15C0783C3EB}" srcOrd="0" destOrd="0" presId="urn:microsoft.com/office/officeart/2005/8/layout/hierarchy1"/>
    <dgm:cxn modelId="{92F42A2C-D4C8-42AB-9BD0-2CA59C68F904}" type="presParOf" srcId="{C7452E1F-9A5C-4A17-A9A1-6AEDD6D103A0}" destId="{6BB11F09-5D2A-4FA5-ADF3-2119681877E5}" srcOrd="1" destOrd="0" presId="urn:microsoft.com/office/officeart/2005/8/layout/hierarchy1"/>
    <dgm:cxn modelId="{DB4F49E3-E625-4979-A996-279F2AF49832}" type="presParOf" srcId="{89EA2C39-A0EE-47BF-AFE2-BCF9D403BBCB}" destId="{5E84CE6E-6C0F-4374-9A05-FC2CAE9630D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355EDA-2AC3-4841-A22C-BDCC528498A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0636E07-1D8F-41C6-A939-FC3E7554D018}">
      <dgm:prSet/>
      <dgm:spPr/>
      <dgm:t>
        <a:bodyPr/>
        <a:lstStyle/>
        <a:p>
          <a:pPr>
            <a:defRPr cap="all"/>
          </a:pPr>
          <a:r>
            <a:rPr lang="en-US"/>
            <a:t>Caucus vs. Governor</a:t>
          </a:r>
        </a:p>
      </dgm:t>
    </dgm:pt>
    <dgm:pt modelId="{D584136D-C683-48CA-8836-39F75276507F}" type="parTrans" cxnId="{F5F76A25-7A27-417A-80BB-88256CA99D54}">
      <dgm:prSet/>
      <dgm:spPr/>
      <dgm:t>
        <a:bodyPr/>
        <a:lstStyle/>
        <a:p>
          <a:endParaRPr lang="en-US"/>
        </a:p>
      </dgm:t>
    </dgm:pt>
    <dgm:pt modelId="{34AD82EF-8077-4FFE-85B6-0D4B8B3576D2}" type="sibTrans" cxnId="{F5F76A25-7A27-417A-80BB-88256CA99D54}">
      <dgm:prSet/>
      <dgm:spPr/>
      <dgm:t>
        <a:bodyPr/>
        <a:lstStyle/>
        <a:p>
          <a:endParaRPr lang="en-US"/>
        </a:p>
      </dgm:t>
    </dgm:pt>
    <dgm:pt modelId="{BDDA936E-56C5-461D-AF6A-C4CC67CEE8E6}">
      <dgm:prSet/>
      <dgm:spPr/>
      <dgm:t>
        <a:bodyPr/>
        <a:lstStyle/>
        <a:p>
          <a:pPr>
            <a:defRPr cap="all"/>
          </a:pPr>
          <a:r>
            <a:rPr lang="en-US"/>
            <a:t>Hot Button Issues</a:t>
          </a:r>
        </a:p>
      </dgm:t>
    </dgm:pt>
    <dgm:pt modelId="{ED2457CE-EA99-4792-967E-5D8686FDAE34}" type="parTrans" cxnId="{CA888B19-DE54-4378-88B3-F6415A172D93}">
      <dgm:prSet/>
      <dgm:spPr/>
      <dgm:t>
        <a:bodyPr/>
        <a:lstStyle/>
        <a:p>
          <a:endParaRPr lang="en-US"/>
        </a:p>
      </dgm:t>
    </dgm:pt>
    <dgm:pt modelId="{B067C9EE-EFF2-4ADC-87CB-EAF022AEF317}" type="sibTrans" cxnId="{CA888B19-DE54-4378-88B3-F6415A172D93}">
      <dgm:prSet/>
      <dgm:spPr/>
      <dgm:t>
        <a:bodyPr/>
        <a:lstStyle/>
        <a:p>
          <a:endParaRPr lang="en-US"/>
        </a:p>
      </dgm:t>
    </dgm:pt>
    <dgm:pt modelId="{A286DEB3-E5E1-472B-9279-B7BF9392A6ED}" type="pres">
      <dgm:prSet presAssocID="{E4355EDA-2AC3-4841-A22C-BDCC528498A5}" presName="root" presStyleCnt="0">
        <dgm:presLayoutVars>
          <dgm:dir/>
          <dgm:resizeHandles val="exact"/>
        </dgm:presLayoutVars>
      </dgm:prSet>
      <dgm:spPr/>
    </dgm:pt>
    <dgm:pt modelId="{836996A5-8713-40C0-9A9B-F70361BC2A0E}" type="pres">
      <dgm:prSet presAssocID="{F0636E07-1D8F-41C6-A939-FC3E7554D018}" presName="compNode" presStyleCnt="0"/>
      <dgm:spPr/>
    </dgm:pt>
    <dgm:pt modelId="{353664A3-E3CD-4E17-ABEC-D3B81BBD28A2}" type="pres">
      <dgm:prSet presAssocID="{F0636E07-1D8F-41C6-A939-FC3E7554D018}" presName="iconBgRect" presStyleLbl="bgShp" presStyleIdx="0" presStyleCnt="2"/>
      <dgm:spPr/>
    </dgm:pt>
    <dgm:pt modelId="{062D15D3-C4A2-4D3E-AF70-BB8F8857EDFB}" type="pres">
      <dgm:prSet presAssocID="{F0636E07-1D8F-41C6-A939-FC3E7554D01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DB13585-4947-446A-BFB4-6210F4185171}" type="pres">
      <dgm:prSet presAssocID="{F0636E07-1D8F-41C6-A939-FC3E7554D018}" presName="spaceRect" presStyleCnt="0"/>
      <dgm:spPr/>
    </dgm:pt>
    <dgm:pt modelId="{111E8431-B768-4C5E-B0B8-1C74617DB4F7}" type="pres">
      <dgm:prSet presAssocID="{F0636E07-1D8F-41C6-A939-FC3E7554D018}" presName="textRect" presStyleLbl="revTx" presStyleIdx="0" presStyleCnt="2">
        <dgm:presLayoutVars>
          <dgm:chMax val="1"/>
          <dgm:chPref val="1"/>
        </dgm:presLayoutVars>
      </dgm:prSet>
      <dgm:spPr/>
    </dgm:pt>
    <dgm:pt modelId="{4C827A0E-76AF-4206-9305-1A95CE190838}" type="pres">
      <dgm:prSet presAssocID="{34AD82EF-8077-4FFE-85B6-0D4B8B3576D2}" presName="sibTrans" presStyleCnt="0"/>
      <dgm:spPr/>
    </dgm:pt>
    <dgm:pt modelId="{4FA0F069-670D-4889-8FC8-57D39FC7B909}" type="pres">
      <dgm:prSet presAssocID="{BDDA936E-56C5-461D-AF6A-C4CC67CEE8E6}" presName="compNode" presStyleCnt="0"/>
      <dgm:spPr/>
    </dgm:pt>
    <dgm:pt modelId="{ACCFFB18-9AD9-4326-BEB1-371CF561C385}" type="pres">
      <dgm:prSet presAssocID="{BDDA936E-56C5-461D-AF6A-C4CC67CEE8E6}" presName="iconBgRect" presStyleLbl="bgShp" presStyleIdx="1" presStyleCnt="2"/>
      <dgm:spPr/>
    </dgm:pt>
    <dgm:pt modelId="{91E8E726-D0E2-4DA8-A56C-6E65C90E5334}" type="pres">
      <dgm:prSet presAssocID="{BDDA936E-56C5-461D-AF6A-C4CC67CEE8E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"/>
        </a:ext>
      </dgm:extLst>
    </dgm:pt>
    <dgm:pt modelId="{D6F646F3-A332-4474-A473-FFC563D8D19D}" type="pres">
      <dgm:prSet presAssocID="{BDDA936E-56C5-461D-AF6A-C4CC67CEE8E6}" presName="spaceRect" presStyleCnt="0"/>
      <dgm:spPr/>
    </dgm:pt>
    <dgm:pt modelId="{67D49263-6334-423D-B051-BE662DAB6FAD}" type="pres">
      <dgm:prSet presAssocID="{BDDA936E-56C5-461D-AF6A-C4CC67CEE8E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A888B19-DE54-4378-88B3-F6415A172D93}" srcId="{E4355EDA-2AC3-4841-A22C-BDCC528498A5}" destId="{BDDA936E-56C5-461D-AF6A-C4CC67CEE8E6}" srcOrd="1" destOrd="0" parTransId="{ED2457CE-EA99-4792-967E-5D8686FDAE34}" sibTransId="{B067C9EE-EFF2-4ADC-87CB-EAF022AEF317}"/>
    <dgm:cxn modelId="{F5F76A25-7A27-417A-80BB-88256CA99D54}" srcId="{E4355EDA-2AC3-4841-A22C-BDCC528498A5}" destId="{F0636E07-1D8F-41C6-A939-FC3E7554D018}" srcOrd="0" destOrd="0" parTransId="{D584136D-C683-48CA-8836-39F75276507F}" sibTransId="{34AD82EF-8077-4FFE-85B6-0D4B8B3576D2}"/>
    <dgm:cxn modelId="{47C5BA2F-AB7C-4633-BB7C-ED9F42B87021}" type="presOf" srcId="{E4355EDA-2AC3-4841-A22C-BDCC528498A5}" destId="{A286DEB3-E5E1-472B-9279-B7BF9392A6ED}" srcOrd="0" destOrd="0" presId="urn:microsoft.com/office/officeart/2018/5/layout/IconCircleLabelList"/>
    <dgm:cxn modelId="{FD742684-6137-4536-A5EF-78E524D3DA5D}" type="presOf" srcId="{BDDA936E-56C5-461D-AF6A-C4CC67CEE8E6}" destId="{67D49263-6334-423D-B051-BE662DAB6FAD}" srcOrd="0" destOrd="0" presId="urn:microsoft.com/office/officeart/2018/5/layout/IconCircleLabelList"/>
    <dgm:cxn modelId="{E7DCECF5-C979-4518-B926-3DAD4078675E}" type="presOf" srcId="{F0636E07-1D8F-41C6-A939-FC3E7554D018}" destId="{111E8431-B768-4C5E-B0B8-1C74617DB4F7}" srcOrd="0" destOrd="0" presId="urn:microsoft.com/office/officeart/2018/5/layout/IconCircleLabelList"/>
    <dgm:cxn modelId="{E207C4C6-3D1F-42BC-BAA5-3316DBEC1263}" type="presParOf" srcId="{A286DEB3-E5E1-472B-9279-B7BF9392A6ED}" destId="{836996A5-8713-40C0-9A9B-F70361BC2A0E}" srcOrd="0" destOrd="0" presId="urn:microsoft.com/office/officeart/2018/5/layout/IconCircleLabelList"/>
    <dgm:cxn modelId="{0639A66F-2816-4F98-BDDA-1F40D871CEBF}" type="presParOf" srcId="{836996A5-8713-40C0-9A9B-F70361BC2A0E}" destId="{353664A3-E3CD-4E17-ABEC-D3B81BBD28A2}" srcOrd="0" destOrd="0" presId="urn:microsoft.com/office/officeart/2018/5/layout/IconCircleLabelList"/>
    <dgm:cxn modelId="{2A8F33BA-1182-439C-B562-6BC9BE4ECDA2}" type="presParOf" srcId="{836996A5-8713-40C0-9A9B-F70361BC2A0E}" destId="{062D15D3-C4A2-4D3E-AF70-BB8F8857EDFB}" srcOrd="1" destOrd="0" presId="urn:microsoft.com/office/officeart/2018/5/layout/IconCircleLabelList"/>
    <dgm:cxn modelId="{D0757825-75E4-4C49-BF7F-AA6ABEB81664}" type="presParOf" srcId="{836996A5-8713-40C0-9A9B-F70361BC2A0E}" destId="{EDB13585-4947-446A-BFB4-6210F4185171}" srcOrd="2" destOrd="0" presId="urn:microsoft.com/office/officeart/2018/5/layout/IconCircleLabelList"/>
    <dgm:cxn modelId="{6CD87B29-387E-464B-A3D2-22B2B2039A3D}" type="presParOf" srcId="{836996A5-8713-40C0-9A9B-F70361BC2A0E}" destId="{111E8431-B768-4C5E-B0B8-1C74617DB4F7}" srcOrd="3" destOrd="0" presId="urn:microsoft.com/office/officeart/2018/5/layout/IconCircleLabelList"/>
    <dgm:cxn modelId="{992E38DB-574C-4AEF-900A-EE13C120FAC6}" type="presParOf" srcId="{A286DEB3-E5E1-472B-9279-B7BF9392A6ED}" destId="{4C827A0E-76AF-4206-9305-1A95CE190838}" srcOrd="1" destOrd="0" presId="urn:microsoft.com/office/officeart/2018/5/layout/IconCircleLabelList"/>
    <dgm:cxn modelId="{777B4F65-C534-4E8A-819A-D9E0F73A633A}" type="presParOf" srcId="{A286DEB3-E5E1-472B-9279-B7BF9392A6ED}" destId="{4FA0F069-670D-4889-8FC8-57D39FC7B909}" srcOrd="2" destOrd="0" presId="urn:microsoft.com/office/officeart/2018/5/layout/IconCircleLabelList"/>
    <dgm:cxn modelId="{3E59E94A-32E3-4244-9B7C-24CA9519287E}" type="presParOf" srcId="{4FA0F069-670D-4889-8FC8-57D39FC7B909}" destId="{ACCFFB18-9AD9-4326-BEB1-371CF561C385}" srcOrd="0" destOrd="0" presId="urn:microsoft.com/office/officeart/2018/5/layout/IconCircleLabelList"/>
    <dgm:cxn modelId="{2D3AD2C4-AF76-4F68-BE4B-91699717705A}" type="presParOf" srcId="{4FA0F069-670D-4889-8FC8-57D39FC7B909}" destId="{91E8E726-D0E2-4DA8-A56C-6E65C90E5334}" srcOrd="1" destOrd="0" presId="urn:microsoft.com/office/officeart/2018/5/layout/IconCircleLabelList"/>
    <dgm:cxn modelId="{3A114603-C018-4E70-AC1E-1B2B16327CA1}" type="presParOf" srcId="{4FA0F069-670D-4889-8FC8-57D39FC7B909}" destId="{D6F646F3-A332-4474-A473-FFC563D8D19D}" srcOrd="2" destOrd="0" presId="urn:microsoft.com/office/officeart/2018/5/layout/IconCircleLabelList"/>
    <dgm:cxn modelId="{B99F56F5-8449-4EF4-BB82-36FC9281A9DB}" type="presParOf" srcId="{4FA0F069-670D-4889-8FC8-57D39FC7B909}" destId="{67D49263-6334-423D-B051-BE662DAB6FA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50C87-EBA3-4B3B-94E5-B808D72C0818}">
      <dsp:nvSpPr>
        <dsp:cNvPr id="0" name=""/>
        <dsp:cNvSpPr/>
      </dsp:nvSpPr>
      <dsp:spPr>
        <a:xfrm>
          <a:off x="734391" y="1013198"/>
          <a:ext cx="785531" cy="7855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ED757-1BD6-45AD-BB62-5A49DBA40A91}">
      <dsp:nvSpPr>
        <dsp:cNvPr id="0" name=""/>
        <dsp:cNvSpPr/>
      </dsp:nvSpPr>
      <dsp:spPr>
        <a:xfrm>
          <a:off x="4969" y="1881857"/>
          <a:ext cx="2244375" cy="1024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All money matters are reviewed, and legislative proposals are developed by the two fiscal committees</a:t>
          </a:r>
        </a:p>
      </dsp:txBody>
      <dsp:txXfrm>
        <a:off x="4969" y="1881857"/>
        <a:ext cx="2244375" cy="1024365"/>
      </dsp:txXfrm>
    </dsp:sp>
    <dsp:sp modelId="{E01E79B5-5D9B-49CC-BA84-99C015836C44}">
      <dsp:nvSpPr>
        <dsp:cNvPr id="0" name=""/>
        <dsp:cNvSpPr/>
      </dsp:nvSpPr>
      <dsp:spPr>
        <a:xfrm>
          <a:off x="4969" y="2944887"/>
          <a:ext cx="2244375" cy="1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55435-B349-4600-8788-947737165864}">
      <dsp:nvSpPr>
        <dsp:cNvPr id="0" name=""/>
        <dsp:cNvSpPr/>
      </dsp:nvSpPr>
      <dsp:spPr>
        <a:xfrm>
          <a:off x="3371532" y="1013198"/>
          <a:ext cx="785531" cy="7855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163CC-4C27-4DC8-9F38-5C7B33A3915B}">
      <dsp:nvSpPr>
        <dsp:cNvPr id="0" name=""/>
        <dsp:cNvSpPr/>
      </dsp:nvSpPr>
      <dsp:spPr>
        <a:xfrm>
          <a:off x="2642110" y="1881857"/>
          <a:ext cx="2244375" cy="1024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/>
            <a:t>Appropriations Committee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i="1" kern="1200" dirty="0"/>
            <a:t>State Budget (spending plan)</a:t>
          </a:r>
        </a:p>
      </dsp:txBody>
      <dsp:txXfrm>
        <a:off x="2642110" y="1881857"/>
        <a:ext cx="2244375" cy="1024365"/>
      </dsp:txXfrm>
    </dsp:sp>
    <dsp:sp modelId="{E2369F0A-16CB-4EA6-A07F-BE789036BEBA}">
      <dsp:nvSpPr>
        <dsp:cNvPr id="0" name=""/>
        <dsp:cNvSpPr/>
      </dsp:nvSpPr>
      <dsp:spPr>
        <a:xfrm>
          <a:off x="2642110" y="2944887"/>
          <a:ext cx="2244375" cy="1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2642110" y="2944887"/>
        <a:ext cx="2244375" cy="1518"/>
      </dsp:txXfrm>
    </dsp:sp>
    <dsp:sp modelId="{DADE7272-0C5C-44FA-A417-A032D5F7EDDA}">
      <dsp:nvSpPr>
        <dsp:cNvPr id="0" name=""/>
        <dsp:cNvSpPr/>
      </dsp:nvSpPr>
      <dsp:spPr>
        <a:xfrm>
          <a:off x="6437472" y="1013198"/>
          <a:ext cx="785531" cy="7855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5A7C4F-EA85-4516-86AA-D9EDE74356CE}">
      <dsp:nvSpPr>
        <dsp:cNvPr id="0" name=""/>
        <dsp:cNvSpPr/>
      </dsp:nvSpPr>
      <dsp:spPr>
        <a:xfrm>
          <a:off x="5279251" y="1881857"/>
          <a:ext cx="3101973" cy="1024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Finance, Revenue and Bonding Committee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i="1" kern="1200" dirty="0"/>
            <a:t>Revenue Package (taxes and fees)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i="1" kern="1200" dirty="0"/>
            <a:t>Bond Package (the State’s “credit card”)</a:t>
          </a:r>
        </a:p>
      </dsp:txBody>
      <dsp:txXfrm>
        <a:off x="5279251" y="1881857"/>
        <a:ext cx="3101973" cy="1024365"/>
      </dsp:txXfrm>
    </dsp:sp>
    <dsp:sp modelId="{8568A2F1-8701-4A84-8F4B-45A3C9A6FC21}">
      <dsp:nvSpPr>
        <dsp:cNvPr id="0" name=""/>
        <dsp:cNvSpPr/>
      </dsp:nvSpPr>
      <dsp:spPr>
        <a:xfrm>
          <a:off x="5708050" y="2944887"/>
          <a:ext cx="2244375" cy="1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5708050" y="2944887"/>
        <a:ext cx="2244375" cy="1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6955F-EBD7-4E98-94CC-39D405A96620}">
      <dsp:nvSpPr>
        <dsp:cNvPr id="0" name=""/>
        <dsp:cNvSpPr/>
      </dsp:nvSpPr>
      <dsp:spPr>
        <a:xfrm>
          <a:off x="518185" y="5172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3BDFC-FEF1-4D7D-8C6F-F87E6A9F3F12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C4F7B-79C6-4DB3-AC67-887E0E967D0A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Constituents</a:t>
          </a:r>
        </a:p>
      </dsp:txBody>
      <dsp:txXfrm>
        <a:off x="46529" y="2452202"/>
        <a:ext cx="2418750" cy="720000"/>
      </dsp:txXfrm>
    </dsp:sp>
    <dsp:sp modelId="{A5F88D83-FEFE-41DD-90CA-BA01C1143AC0}">
      <dsp:nvSpPr>
        <dsp:cNvPr id="0" name=""/>
        <dsp:cNvSpPr/>
      </dsp:nvSpPr>
      <dsp:spPr>
        <a:xfrm>
          <a:off x="3360216" y="5172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D71956-B4E9-4918-AB7D-2FEC8CBA6403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EF6DE-0762-4F0F-9AB1-6122F1E49619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Advocacy Organizations</a:t>
          </a:r>
        </a:p>
      </dsp:txBody>
      <dsp:txXfrm>
        <a:off x="2888560" y="2452202"/>
        <a:ext cx="2418750" cy="720000"/>
      </dsp:txXfrm>
    </dsp:sp>
    <dsp:sp modelId="{F71C9F57-96E0-4265-888C-FBC8C05C184E}">
      <dsp:nvSpPr>
        <dsp:cNvPr id="0" name=""/>
        <dsp:cNvSpPr/>
      </dsp:nvSpPr>
      <dsp:spPr>
        <a:xfrm>
          <a:off x="6202248" y="5172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C6AF2-EBBF-4C76-890B-94262348F74B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C742D-B575-41F2-994F-A16E667F1426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Legislators</a:t>
          </a:r>
        </a:p>
      </dsp:txBody>
      <dsp:txXfrm>
        <a:off x="5730591" y="2452202"/>
        <a:ext cx="2418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528A8-02F4-4009-A80D-FDA0B053322C}">
      <dsp:nvSpPr>
        <dsp:cNvPr id="0" name=""/>
        <dsp:cNvSpPr/>
      </dsp:nvSpPr>
      <dsp:spPr>
        <a:xfrm>
          <a:off x="2401" y="1209894"/>
          <a:ext cx="1714409" cy="1088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32603-732F-450E-AE3D-86350475411C}">
      <dsp:nvSpPr>
        <dsp:cNvPr id="0" name=""/>
        <dsp:cNvSpPr/>
      </dsp:nvSpPr>
      <dsp:spPr>
        <a:xfrm>
          <a:off x="192891" y="1390860"/>
          <a:ext cx="1714409" cy="1088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Spending Cap</a:t>
          </a:r>
        </a:p>
      </dsp:txBody>
      <dsp:txXfrm>
        <a:off x="224776" y="1422745"/>
        <a:ext cx="1650639" cy="1024880"/>
      </dsp:txXfrm>
    </dsp:sp>
    <dsp:sp modelId="{BE85A320-43BC-4DA6-B0F9-A6EDCEB4C0DB}">
      <dsp:nvSpPr>
        <dsp:cNvPr id="0" name=""/>
        <dsp:cNvSpPr/>
      </dsp:nvSpPr>
      <dsp:spPr>
        <a:xfrm>
          <a:off x="2097790" y="1209894"/>
          <a:ext cx="1714409" cy="1088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729C3-393E-4B84-925F-3499249C02DE}">
      <dsp:nvSpPr>
        <dsp:cNvPr id="0" name=""/>
        <dsp:cNvSpPr/>
      </dsp:nvSpPr>
      <dsp:spPr>
        <a:xfrm>
          <a:off x="2288280" y="1390860"/>
          <a:ext cx="1714409" cy="1088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Revenue Cap</a:t>
          </a:r>
        </a:p>
      </dsp:txBody>
      <dsp:txXfrm>
        <a:off x="2320165" y="1422745"/>
        <a:ext cx="1650639" cy="1024880"/>
      </dsp:txXfrm>
    </dsp:sp>
    <dsp:sp modelId="{9A2E5D8F-90C7-40ED-95EA-4D0B4A7AF977}">
      <dsp:nvSpPr>
        <dsp:cNvPr id="0" name=""/>
        <dsp:cNvSpPr/>
      </dsp:nvSpPr>
      <dsp:spPr>
        <a:xfrm>
          <a:off x="4193180" y="1209894"/>
          <a:ext cx="1714409" cy="1088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4DC49-E407-42D0-BB0D-82B90C62A210}">
      <dsp:nvSpPr>
        <dsp:cNvPr id="0" name=""/>
        <dsp:cNvSpPr/>
      </dsp:nvSpPr>
      <dsp:spPr>
        <a:xfrm>
          <a:off x="4383670" y="1390860"/>
          <a:ext cx="1714409" cy="1088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Volatility Cap</a:t>
          </a:r>
        </a:p>
      </dsp:txBody>
      <dsp:txXfrm>
        <a:off x="4415555" y="1422745"/>
        <a:ext cx="1650639" cy="1024880"/>
      </dsp:txXfrm>
    </dsp:sp>
    <dsp:sp modelId="{F67E107F-F9B2-46B6-9ECC-B15C0783C3EB}">
      <dsp:nvSpPr>
        <dsp:cNvPr id="0" name=""/>
        <dsp:cNvSpPr/>
      </dsp:nvSpPr>
      <dsp:spPr>
        <a:xfrm>
          <a:off x="6288570" y="1209894"/>
          <a:ext cx="1714409" cy="1088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11F09-5D2A-4FA5-ADF3-2119681877E5}">
      <dsp:nvSpPr>
        <dsp:cNvPr id="0" name=""/>
        <dsp:cNvSpPr/>
      </dsp:nvSpPr>
      <dsp:spPr>
        <a:xfrm>
          <a:off x="6479060" y="1390860"/>
          <a:ext cx="1714409" cy="1088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Bonding Cap</a:t>
          </a:r>
          <a:endParaRPr lang="en-US" sz="2800" kern="1200" dirty="0"/>
        </a:p>
      </dsp:txBody>
      <dsp:txXfrm>
        <a:off x="6510945" y="1422745"/>
        <a:ext cx="1650639" cy="1024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664A3-E3CD-4E17-ABEC-D3B81BBD28A2}">
      <dsp:nvSpPr>
        <dsp:cNvPr id="0" name=""/>
        <dsp:cNvSpPr/>
      </dsp:nvSpPr>
      <dsp:spPr>
        <a:xfrm>
          <a:off x="884935" y="296402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D15D3-C4A2-4D3E-AF70-BB8F8857EDFB}">
      <dsp:nvSpPr>
        <dsp:cNvPr id="0" name=""/>
        <dsp:cNvSpPr/>
      </dsp:nvSpPr>
      <dsp:spPr>
        <a:xfrm>
          <a:off x="135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E8431-B768-4C5E-B0B8-1C74617DB4F7}">
      <dsp:nvSpPr>
        <dsp:cNvPr id="0" name=""/>
        <dsp:cNvSpPr/>
      </dsp:nvSpPr>
      <dsp:spPr>
        <a:xfrm>
          <a:off x="18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/>
            <a:t>Caucus vs. Governor</a:t>
          </a:r>
        </a:p>
      </dsp:txBody>
      <dsp:txXfrm>
        <a:off x="182935" y="3176402"/>
        <a:ext cx="3600000" cy="720000"/>
      </dsp:txXfrm>
    </dsp:sp>
    <dsp:sp modelId="{ACCFFB18-9AD9-4326-BEB1-371CF561C385}">
      <dsp:nvSpPr>
        <dsp:cNvPr id="0" name=""/>
        <dsp:cNvSpPr/>
      </dsp:nvSpPr>
      <dsp:spPr>
        <a:xfrm>
          <a:off x="5114935" y="296402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8E726-D0E2-4DA8-A56C-6E65C90E5334}">
      <dsp:nvSpPr>
        <dsp:cNvPr id="0" name=""/>
        <dsp:cNvSpPr/>
      </dsp:nvSpPr>
      <dsp:spPr>
        <a:xfrm>
          <a:off x="558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49263-6334-423D-B051-BE662DAB6FAD}">
      <dsp:nvSpPr>
        <dsp:cNvPr id="0" name=""/>
        <dsp:cNvSpPr/>
      </dsp:nvSpPr>
      <dsp:spPr>
        <a:xfrm>
          <a:off x="441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/>
            <a:t>Hot Button Issues</a:t>
          </a:r>
        </a:p>
      </dsp:txBody>
      <dsp:txXfrm>
        <a:off x="4412935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CF8918-3C7E-4358-A12C-B5ACA7DC886B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212D24-9880-4698-925F-8C7BDB5F3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1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B47C12A-6B78-4D59-975F-CB89134924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4D405B39-7F60-425B-98F0-484B5DB8AD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C9CC037-AAAE-4EA6-AD12-BE99E3AB38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05A4D68B-7C6B-45CC-AFDA-C0A90988DC9E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DE69F34-0135-4EAE-9E0D-10F0ECB984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5730818-5FDA-40CB-85AC-D2E6D45204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764EAA1-DEC3-4470-ABD4-B74E1ECD0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90A5D80B-A3EC-452F-A8B7-831F22FEDAAE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AA589FB-AE14-48C0-829D-A9979EEAC7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4A8BBFF-CD86-47E3-BD71-03546EC85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0BEAFB2-3AA6-4A23-8740-47D679769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280A7D5D-B133-4347-B941-1C9AEF4533E7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951441A8-5C79-40A8-889B-9949A9BDAA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6D2B4ABE-C175-4A33-A264-DBEE94EB26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FRB has two bonding subcommittees – General and Transportation – to review the capital plan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A93D1C7-18D8-4AA4-BA1E-56EFF64ECB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97A429FE-DC36-4E69-90EF-843268A8F581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721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AA589FB-AE14-48C0-829D-A9979EEAC7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4A8BBFF-CD86-47E3-BD71-03546EC85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0BEAFB2-3AA6-4A23-8740-47D679769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280A7D5D-B133-4347-B941-1C9AEF4533E7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295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AA589FB-AE14-48C0-829D-A9979EEAC7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4A8BBFF-CD86-47E3-BD71-03546EC85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0BEAFB2-3AA6-4A23-8740-47D679769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280A7D5D-B133-4347-B941-1C9AEF4533E7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70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AA589FB-AE14-48C0-829D-A9979EEAC7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4A8BBFF-CD86-47E3-BD71-03546EC85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0BEAFB2-3AA6-4A23-8740-47D679769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280A7D5D-B133-4347-B941-1C9AEF4533E7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92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68BB34F4-E7C8-4B5E-B95F-66B23260DA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7BC6CC68-E9F8-4AA0-A4D3-EFA73DE843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B12CCF4-6829-4F6E-BF95-7D113D0CF2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5690800F-182C-485C-9286-71C22036A3F5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659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0707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CAC0D67-2FF4-4EB8-9598-FF19FFE9E3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DF644E0-3B8B-4572-AC19-BE65779314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3EC25CE-08D2-4AD8-AA72-12D6EF8D34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F377CD5B-078A-4DB4-B681-F136D8951E9A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8064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66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609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951441A8-5C79-40A8-889B-9949A9BDAA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6D2B4ABE-C175-4A33-A264-DBEE94EB26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FRB has two bonding subcommittees – General and Transportation – to review the capital plan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A93D1C7-18D8-4AA4-BA1E-56EFF64ECB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1271" indent="-2889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802" indent="-23116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8122" indent="-23116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80443" indent="-23116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42764" indent="-2311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5084" indent="-2311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405" indent="-2311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9725" indent="-2311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A429FE-DC36-4E69-90EF-843268A8F58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273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643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8423AF89-A9DC-401A-A877-BA02730E1F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B20ECCA-F6DC-440E-B22F-EBC85FD96E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D8EBF36-085F-49DB-B817-88B3CB2A2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989130A-A25B-47BD-8257-2CD6233E7C97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B0DDE302-D9BD-4C94-8953-904074136486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988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342734C-1F7E-4B22-ACF1-561110B4D2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48412C0-4ABE-41E9-B844-5169EAD24D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CB34D3D-4BCC-4E8B-A643-B7A704D408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45" indent="-29444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62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66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971" indent="-23555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1077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181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286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390" indent="-2355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EB64563B-B0E3-4794-B7AB-8943988A3CC2}" type="slidenum">
              <a:rPr lang="en-US" altLang="en-US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1DD4B-EB69-497D-8216-527F5FA17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EDDB-E4DF-4FC7-9627-45222BDC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E1B2F-3E3E-4ADD-AFC0-4E93A8BE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148DB-8DB4-4F40-9801-D42123690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30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260F0-D91E-42F8-969E-2AD146896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726BB-1F61-41E8-A778-DCEFC124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C8303-06CB-4B2E-ACC4-0B42184B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43FC-9009-4A04-9AC7-6D6DC0DED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12205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67342-8824-433C-9C05-511E5766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F7342-3D7E-4B2D-A30A-23E908C0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7F700-BDD4-4F72-A254-B59CC5AAA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0886C-CBCF-401C-9FCF-C86E1ED364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52719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55644-9FEC-4007-8677-C818AC0B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D5138-F05C-4DAD-8789-D46DACD2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DA21D-AEB2-40B0-AA6F-9A366632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004BF-AFC0-4B0A-AE97-84828A300E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5428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00838-C34B-47D6-9C89-F1F2D2065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F731F-45EF-4941-BE07-C11AF169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3AF79-665B-418E-8CCB-FD4159D7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FB73A-17E2-4E56-99B6-8C265D993E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0138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6191644-01C2-4597-9179-EED5F3AF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FA8D20-5F59-4AB1-8194-70D30C1A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E7009B-4CF3-4F60-82BD-5A9877A73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F389-5DDC-4D2E-872D-9CDB564E6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1422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B2A0357-9D41-4AD1-9DEF-B176F5C6C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258A4D-7B00-4715-9563-AAA3011C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F5A970D-A024-480F-A52F-3E4074F54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B8D6A-5C97-42E5-8D7C-9278613D9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5634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2D14697-BFF7-466B-8901-82E535AF0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B2E0173-E79F-4BE0-9BD5-EA6B5939F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9DBD21B-E056-4EF5-A097-9A13A955E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FD7A-E30A-4A2F-863F-21285A5D55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5911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B006D7-8DE3-4838-9C4B-5B9A6AF73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3136FD2-ADFC-4CCD-A00F-63B330A0A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283A75-FE82-46CE-A954-B38F142CA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2DAA6-E9C0-43EA-B7C3-FB44ECDB5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82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6FB4BA-6F8F-4BD6-A000-FB0C48FF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DAF086-1EB3-4C04-A9F8-2D74F5EC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6B8037-9F94-4942-AA1E-E3B8AA83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BDF0A-4CEE-4915-BDEE-F75CA9FA6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0947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CBBA1F-760D-46D1-B442-424D3406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07BD19-E7B2-4C7E-A19A-86B2014BC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CAAA70-A9FC-45FD-9FA7-52E62A12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21B40-9F41-4E7C-AB4A-1BB3C65F16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50824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3C9E49-2FFF-4777-BFF0-53093C5CCE1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85C88-358F-455C-B95F-2D059A3933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D1DB3-7FC7-4D81-A7AA-AFFC5ECC92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56A13-2389-40F1-ACFD-AC7744281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92628-25C4-46C5-9E97-1D9BD678E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B6DA4C-3368-49A0-8939-EF60508928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40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4103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4107" name="Picture 4099" descr="Angled shot of pen on a graph">
            <a:extLst>
              <a:ext uri="{FF2B5EF4-FFF2-40B4-BE49-F238E27FC236}">
                <a16:creationId xmlns:a16="http://schemas.microsoft.com/office/drawing/2014/main" id="{FEB0574B-C0D0-FB6C-51B2-70B396E76C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</a:blip>
          <a:srcRect r="10999" b="-2"/>
          <a:stretch/>
        </p:blipFill>
        <p:spPr>
          <a:xfrm>
            <a:off x="21" y="4"/>
            <a:ext cx="9143980" cy="6857999"/>
          </a:xfrm>
          <a:prstGeom prst="rect">
            <a:avLst/>
          </a:prstGeom>
        </p:spPr>
      </p:pic>
      <p:sp>
        <p:nvSpPr>
          <p:cNvPr id="4098" name="Rectangle 2">
            <a:extLst>
              <a:ext uri="{FF2B5EF4-FFF2-40B4-BE49-F238E27FC236}">
                <a16:creationId xmlns:a16="http://schemas.microsoft.com/office/drawing/2014/main" id="{624B9F92-3833-420E-8A1B-32072A18B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133602"/>
            <a:ext cx="8229600" cy="290051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8800" b="1">
                <a:solidFill>
                  <a:srgbClr val="FFFFFF"/>
                </a:solidFill>
              </a:rPr>
              <a:t>The Legislative </a:t>
            </a:r>
            <a:r>
              <a:rPr lang="en-US" altLang="en-US" sz="8800" b="1" dirty="0">
                <a:solidFill>
                  <a:srgbClr val="FFFFFF"/>
                </a:solidFill>
              </a:rPr>
              <a:t>Budget Process</a:t>
            </a:r>
            <a:br>
              <a:rPr lang="en-US" altLang="en-US" sz="6600" dirty="0">
                <a:solidFill>
                  <a:srgbClr val="FFFFFF"/>
                </a:solidFill>
              </a:rPr>
            </a:br>
            <a:endParaRPr lang="en-US" altLang="en-US" sz="6600" dirty="0">
              <a:solidFill>
                <a:srgbClr val="FFFFFF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4265255-427F-474C-BE49-F8E2829866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4159406"/>
            <a:ext cx="6858000" cy="109839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>
              <a:solidFill>
                <a:srgbClr val="FFFFFF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183" name="Rectangle 5018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185" name="Rectangle 5018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187" name="Rectangle 5018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189" name="Rectangle 5018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191" name="Rectangle 5019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C2297965-C7ED-4E15-A2A5-80D4D72C4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Appropriations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March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9178C05-AFB3-415E-9A94-3129B6C3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510" y="2362202"/>
            <a:ext cx="8506979" cy="2908631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000" dirty="0"/>
              <a:t>“Subcommittee Reports to the Chairs”</a:t>
            </a:r>
          </a:p>
          <a:p>
            <a:pPr marL="0" indent="0" eaLnBrk="1" hangingPunct="1"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Appropriations Co-Chairs develop the Appropriations Committee Budget.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07" name="Rectangle 5120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9" name="Rectangle 5120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1" name="Rectangle 5121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3" name="Rectangle 5121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5" name="Rectangle 5121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055CF354-6026-47AB-8102-4CA90F38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Appropriations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March/April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C94164-7BFA-4BE4-8D3B-A022CEDF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31" y="2809027"/>
            <a:ext cx="8494688" cy="28956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altLang="en-US" sz="3600" dirty="0"/>
              <a:t>Appropriations Committee reports (JF’s) budget bill to the House of Representatives.</a:t>
            </a:r>
          </a:p>
          <a:p>
            <a:pPr eaLnBrk="1" hangingPunct="1"/>
            <a:endParaRPr lang="en-US" altLang="en-US" sz="3600" dirty="0"/>
          </a:p>
          <a:p>
            <a:pPr eaLnBrk="1" hangingPunct="1"/>
            <a:r>
              <a:rPr lang="en-US" altLang="en-US" sz="3600" dirty="0"/>
              <a:t>Appropriations Committee reports (JF’s) subject matter and potential implementer bills to the House and Senate by the JF Deadline.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0" name="Rectangle 819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02" name="Rectangle 820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04" name="Rectangle 820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06" name="Rectangle 820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08" name="Rectangle 820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EFD00ED3-410B-4AA3-93AF-A128D24BC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94541"/>
            <a:ext cx="8534400" cy="1033669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>
                <a:solidFill>
                  <a:srgbClr val="FFFFFF"/>
                </a:solidFill>
              </a:rPr>
              <a:t>Finance, Revenue and Bonding Committee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2EDD5CD-C837-4D2D-B870-9FBA55D3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511" y="1891971"/>
            <a:ext cx="8534400" cy="4442568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altLang="en-US" sz="3600" dirty="0"/>
              <a:t>51 Members – 13 Senators/38 Representatives</a:t>
            </a:r>
          </a:p>
          <a:p>
            <a:pPr eaLnBrk="1" hangingPunct="1"/>
            <a:endParaRPr lang="en-US" altLang="en-US" sz="3600" dirty="0"/>
          </a:p>
          <a:p>
            <a:r>
              <a:rPr lang="en-US" altLang="en-US" sz="3600" dirty="0"/>
              <a:t>Subcommittee Structure:</a:t>
            </a:r>
          </a:p>
          <a:p>
            <a:pPr lvl="1"/>
            <a:r>
              <a:rPr lang="en-US" altLang="en-US" sz="3600" dirty="0"/>
              <a:t>General Obligation Bonding Subcommittee</a:t>
            </a:r>
          </a:p>
          <a:p>
            <a:pPr lvl="1"/>
            <a:r>
              <a:rPr lang="en-US" altLang="en-US" sz="3600" dirty="0"/>
              <a:t>Transportation Bonding Subcommittee</a:t>
            </a:r>
          </a:p>
        </p:txBody>
      </p:sp>
    </p:spTree>
    <p:extLst>
      <p:ext uri="{BB962C8B-B14F-4D97-AF65-F5344CB8AC3E}">
        <p14:creationId xmlns:p14="http://schemas.microsoft.com/office/powerpoint/2010/main" val="248545179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07" name="Rectangle 5120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9" name="Rectangle 5120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1" name="Rectangle 5121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3" name="Rectangle 5121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5" name="Rectangle 5121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055CF354-6026-47AB-8102-4CA90F38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  <a:solidFill>
            <a:srgbClr val="00B050"/>
          </a:solidFill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Finance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February/March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C94164-7BFA-4BE4-8D3B-A022CEDF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752600"/>
            <a:ext cx="8494688" cy="46482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3600" dirty="0"/>
              <a:t>Committee receives Governor’s revenue bill and bond bill. </a:t>
            </a:r>
          </a:p>
          <a:p>
            <a:pPr eaLnBrk="1" hangingPunct="1"/>
            <a:endParaRPr lang="en-US" altLang="en-US" sz="3600" dirty="0"/>
          </a:p>
          <a:p>
            <a:pPr eaLnBrk="1" hangingPunct="1"/>
            <a:r>
              <a:rPr lang="en-US" altLang="en-US" sz="3600" dirty="0"/>
              <a:t>Office of Fiscal Analysis provides summaries of the Governor’s proposals to the Co-Chairs and Ranking Members.</a:t>
            </a:r>
          </a:p>
        </p:txBody>
      </p:sp>
    </p:spTree>
    <p:extLst>
      <p:ext uri="{BB962C8B-B14F-4D97-AF65-F5344CB8AC3E}">
        <p14:creationId xmlns:p14="http://schemas.microsoft.com/office/powerpoint/2010/main" val="172396575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07" name="Rectangle 5120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9" name="Rectangle 5120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1" name="Rectangle 5121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3" name="Rectangle 5121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5" name="Rectangle 5121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055CF354-6026-47AB-8102-4CA90F38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  <a:solidFill>
            <a:srgbClr val="00B050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Finance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March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C94164-7BFA-4BE4-8D3B-A022CEDF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622748"/>
            <a:ext cx="8494688" cy="4854255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dirty="0"/>
              <a:t>Bonding Subcommittees hear from State Agencies on their capital plans in bond bill.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Bonding Subcommittee members hold internal work sessions to identify bonding priorities.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Finance Committee holds one public hearing on revenue bill and bond bill.</a:t>
            </a:r>
          </a:p>
        </p:txBody>
      </p:sp>
    </p:spTree>
    <p:extLst>
      <p:ext uri="{BB962C8B-B14F-4D97-AF65-F5344CB8AC3E}">
        <p14:creationId xmlns:p14="http://schemas.microsoft.com/office/powerpoint/2010/main" val="243821687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07" name="Rectangle 5120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9" name="Rectangle 5120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1" name="Rectangle 5121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3" name="Rectangle 5121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15" name="Rectangle 5121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055CF354-6026-47AB-8102-4CA90F38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  <a:solidFill>
            <a:srgbClr val="00B050"/>
          </a:solidFill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Finance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April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C94164-7BFA-4BE4-8D3B-A022CEDF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644" y="4572003"/>
            <a:ext cx="8455359" cy="1849933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altLang="en-US" sz="3000" dirty="0"/>
              <a:t>Bonding Subcommittee Chairs formulate recommendations on bond package and submit to the Finance Committee Co-Chairs.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3000" dirty="0"/>
              <a:t>Co-Chairs make final decisions on what is in revenue and bond packages and discuss with committee members in caucus.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3000" dirty="0"/>
              <a:t>Finance Committee votes (JF’s) revenue bill and bond bill.</a:t>
            </a:r>
          </a:p>
          <a:p>
            <a:pPr eaLnBrk="1" hangingPunct="1"/>
            <a:endParaRPr lang="en-US" altLang="en-US" sz="3000" dirty="0"/>
          </a:p>
          <a:p>
            <a:pPr eaLnBrk="1" hangingPunct="1"/>
            <a:endParaRPr lang="en-US" altLang="en-US" sz="3000" dirty="0"/>
          </a:p>
          <a:p>
            <a:pPr eaLnBrk="1" hangingPunct="1"/>
            <a:endParaRPr lang="en-US" altLang="en-US" sz="3000" dirty="0"/>
          </a:p>
          <a:p>
            <a:pPr eaLnBrk="1" hangingPunct="1"/>
            <a:endParaRPr lang="en-US" altLang="en-US" sz="3000" dirty="0"/>
          </a:p>
          <a:p>
            <a:pPr eaLnBrk="1" hangingPunct="1"/>
            <a:endParaRPr lang="en-US" altLang="en-US" sz="3000" dirty="0"/>
          </a:p>
        </p:txBody>
      </p:sp>
    </p:spTree>
    <p:extLst>
      <p:ext uri="{BB962C8B-B14F-4D97-AF65-F5344CB8AC3E}">
        <p14:creationId xmlns:p14="http://schemas.microsoft.com/office/powerpoint/2010/main" val="6628611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375" name="Rectangle 5837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377" name="Rectangle 5837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379" name="Rectangle 5837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381" name="Rectangle 5838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383" name="Rectangle 5838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99BB111E-5C8D-4861-AB28-75F1FD30F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513" y="201336"/>
            <a:ext cx="8380038" cy="1233181"/>
          </a:xfrm>
          <a:solidFill>
            <a:srgbClr val="FF0000"/>
          </a:solidFill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3500" dirty="0">
                <a:solidFill>
                  <a:srgbClr val="FFFFFF"/>
                </a:solidFill>
              </a:rPr>
              <a:t> </a:t>
            </a:r>
            <a:r>
              <a:rPr lang="en-US" altLang="en-US" sz="4000" dirty="0">
                <a:solidFill>
                  <a:srgbClr val="FFFFFF"/>
                </a:solidFill>
              </a:rPr>
              <a:t>Negotiations 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Budget, Revenue, and Capital Plans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F14BFCC-853B-4E94-818E-5DFD2DAC3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7" y="1673632"/>
            <a:ext cx="8799485" cy="5108168"/>
          </a:xfrm>
        </p:spPr>
        <p:txBody>
          <a:bodyPr anchor="ctr">
            <a:normAutofit lnSpcReduction="10000"/>
          </a:bodyPr>
          <a:lstStyle/>
          <a:p>
            <a:pPr eaLnBrk="1" hangingPunct="1"/>
            <a:endParaRPr lang="en-US" altLang="en-US" sz="3600" dirty="0"/>
          </a:p>
          <a:p>
            <a:pPr eaLnBrk="1" hangingPunct="1"/>
            <a:r>
              <a:rPr lang="en-US" altLang="en-US" sz="3600" dirty="0"/>
              <a:t>Key Players:</a:t>
            </a:r>
          </a:p>
          <a:p>
            <a:pPr lvl="1" eaLnBrk="1" hangingPunct="1"/>
            <a:r>
              <a:rPr lang="en-US" altLang="en-US" sz="3600" dirty="0"/>
              <a:t>Leadership Staff</a:t>
            </a:r>
          </a:p>
          <a:p>
            <a:pPr lvl="1" eaLnBrk="1" hangingPunct="1"/>
            <a:r>
              <a:rPr lang="en-US" altLang="en-US" sz="3600" dirty="0"/>
              <a:t>Fiscal Chairs</a:t>
            </a:r>
          </a:p>
          <a:p>
            <a:pPr lvl="1" eaLnBrk="1" hangingPunct="1"/>
            <a:r>
              <a:rPr lang="en-US" altLang="en-US" sz="3600" dirty="0"/>
              <a:t>Governor’s Staff</a:t>
            </a:r>
          </a:p>
          <a:p>
            <a:pPr lvl="1" eaLnBrk="1" hangingPunct="1"/>
            <a:r>
              <a:rPr lang="en-US" altLang="en-US" sz="3600" dirty="0"/>
              <a:t>OPM Staff </a:t>
            </a:r>
          </a:p>
          <a:p>
            <a:pPr lvl="1" eaLnBrk="1" hangingPunct="1"/>
            <a:r>
              <a:rPr lang="en-US" altLang="en-US" sz="3600" dirty="0"/>
              <a:t>OFA Staff</a:t>
            </a:r>
          </a:p>
          <a:p>
            <a:pPr lvl="1" eaLnBrk="1" hangingPunct="1"/>
            <a:r>
              <a:rPr lang="en-US" altLang="en-US" sz="3600" dirty="0"/>
              <a:t>Fiscal Committee Administrators</a:t>
            </a:r>
          </a:p>
          <a:p>
            <a:pPr lvl="1" eaLnBrk="1" hangingPunct="1"/>
            <a:endParaRPr lang="en-US" altLang="en-US" sz="1700" dirty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700" dirty="0"/>
          </a:p>
          <a:p>
            <a:pPr lvl="1" eaLnBrk="1" hangingPunct="1"/>
            <a:endParaRPr lang="en-US" altLang="en-US" sz="17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" y="3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5" y="3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8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6B3AF-68D1-D53F-D77B-64A66240C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76" y="348867"/>
            <a:ext cx="7288583" cy="1576447"/>
          </a:xfrm>
          <a:solidFill>
            <a:srgbClr val="FF0000"/>
          </a:solidFill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Considerations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Limitations on Spending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80BF5014-4E37-78EA-A5AD-BD3D4F2FD1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46" y="2615981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072377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" y="2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3" y="1"/>
            <a:ext cx="3047359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E8F230-8BDA-99F7-D8C5-96AFBC5E8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48869"/>
            <a:ext cx="7533019" cy="877729"/>
          </a:xfrm>
          <a:solidFill>
            <a:srgbClr val="FF0000"/>
          </a:solidFill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Considerations - Priorities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435A20-D69F-6EFC-1908-15FED867635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46" y="2112581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92702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12" name="Rectangle 2151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514" name="Rectangle 2151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516" name="Rectangle 2151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518" name="Rectangle 2151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520" name="Rectangle 2151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2900EA-AD7A-4B49-A7E6-5B090F12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2" y="294541"/>
            <a:ext cx="7421963" cy="1033669"/>
          </a:xfrm>
          <a:solidFill>
            <a:srgbClr val="FF0000"/>
          </a:solidFill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Implementation Language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6F4D04D5-79BC-4CD7-A634-9F15F7B31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4" y="1801094"/>
            <a:ext cx="8951883" cy="5118361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3000" dirty="0"/>
              <a:t>Budget Implementer Negotiations</a:t>
            </a:r>
          </a:p>
          <a:p>
            <a:pPr lvl="1" eaLnBrk="1" hangingPunct="1"/>
            <a:r>
              <a:rPr lang="en-US" altLang="en-US" sz="3000" dirty="0"/>
              <a:t>Leadership Staff</a:t>
            </a:r>
          </a:p>
          <a:p>
            <a:pPr lvl="1" eaLnBrk="1" hangingPunct="1"/>
            <a:r>
              <a:rPr lang="en-US" altLang="en-US" sz="3000" dirty="0"/>
              <a:t>Fiscal Chairs</a:t>
            </a:r>
          </a:p>
          <a:p>
            <a:pPr lvl="1" eaLnBrk="1" hangingPunct="1"/>
            <a:r>
              <a:rPr lang="en-US" altLang="en-US" sz="3000" dirty="0"/>
              <a:t>OPM Staff (Budget and Legal)</a:t>
            </a:r>
          </a:p>
          <a:p>
            <a:pPr lvl="1" eaLnBrk="1" hangingPunct="1"/>
            <a:r>
              <a:rPr lang="en-US" altLang="en-US" sz="3000" dirty="0"/>
              <a:t>Governor’s Staff</a:t>
            </a:r>
          </a:p>
          <a:p>
            <a:pPr lvl="1" eaLnBrk="1" hangingPunct="1"/>
            <a:r>
              <a:rPr lang="en-US" altLang="en-US" sz="3000" dirty="0"/>
              <a:t>OFA Staff</a:t>
            </a:r>
          </a:p>
          <a:p>
            <a:pPr lvl="1" eaLnBrk="1" hangingPunct="1"/>
            <a:r>
              <a:rPr lang="en-US" altLang="en-US" sz="3000" dirty="0"/>
              <a:t>LCO Staff</a:t>
            </a:r>
          </a:p>
          <a:p>
            <a:pPr lvl="1" eaLnBrk="1" hangingPunct="1"/>
            <a:r>
              <a:rPr lang="en-US" altLang="en-US" sz="3000" dirty="0"/>
              <a:t>OLR Staff</a:t>
            </a:r>
          </a:p>
          <a:p>
            <a:pPr lvl="1" eaLnBrk="1" hangingPunct="1"/>
            <a:r>
              <a:rPr lang="en-US" altLang="en-US" sz="3000" dirty="0"/>
              <a:t>Fiscal Committee Administrators</a:t>
            </a:r>
          </a:p>
          <a:p>
            <a:pPr eaLnBrk="1" hangingPunct="1"/>
            <a:endParaRPr lang="en-US" altLang="en-US" sz="17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" y="2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3" y="1"/>
            <a:ext cx="3047359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5C42F-12AA-A1A4-D7EC-5F9E531A0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48869"/>
            <a:ext cx="7533019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The Branches of Government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26966F-0762-FB4E-5BD0-2C8765805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568" y="2033595"/>
            <a:ext cx="7130642" cy="402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68289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59" name="Rectangle 2355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561" name="Rectangle 2356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563" name="Rectangle 2356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565" name="Rectangle 2356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567" name="Rectangle 2356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554" name="Title 1">
            <a:extLst>
              <a:ext uri="{FF2B5EF4-FFF2-40B4-BE49-F238E27FC236}">
                <a16:creationId xmlns:a16="http://schemas.microsoft.com/office/drawing/2014/main" id="{76550950-D7BE-4F1C-BDAA-FE78DAD4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2" y="294541"/>
            <a:ext cx="7421963" cy="103366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altLang="en-US" sz="4000" dirty="0">
                <a:solidFill>
                  <a:srgbClr val="FFFFFF"/>
                </a:solidFill>
              </a:rPr>
              <a:t>Senate and House Action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3F729ABE-0E3D-4E42-94B7-87095A3B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21" y="1981200"/>
            <a:ext cx="8600381" cy="4495800"/>
          </a:xfrm>
        </p:spPr>
        <p:txBody>
          <a:bodyPr anchor="ctr">
            <a:noAutofit/>
          </a:bodyPr>
          <a:lstStyle/>
          <a:p>
            <a:r>
              <a:rPr lang="en-US" altLang="en-US" sz="3600" dirty="0"/>
              <a:t>Senate and House vote on negotiated bills.</a:t>
            </a:r>
          </a:p>
          <a:p>
            <a:endParaRPr lang="en-US" altLang="en-US" sz="3600" dirty="0"/>
          </a:p>
          <a:p>
            <a:r>
              <a:rPr lang="en-US" altLang="en-US" sz="3600" dirty="0"/>
              <a:t>Legislation can be drafted as individual bills or as combined bills.</a:t>
            </a:r>
          </a:p>
          <a:p>
            <a:endParaRPr lang="en-US" altLang="en-US" sz="3600" dirty="0"/>
          </a:p>
          <a:p>
            <a:r>
              <a:rPr lang="en-US" altLang="en-US" sz="3600" dirty="0"/>
              <a:t>Capital Plan (bonding bill) is considered as a separate bill.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" y="2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3" y="1"/>
            <a:ext cx="3047359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5C42F-12AA-A1A4-D7EC-5F9E531A0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48869"/>
            <a:ext cx="7533019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Let’s Start at the Very Beginning…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D5D652-7DF7-2E0F-760D-A124191400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191" y="1828802"/>
          <a:ext cx="8386194" cy="3959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6454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0" name="Rectangle 819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02" name="Rectangle 820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04" name="Rectangle 820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06" name="Rectangle 820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6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08" name="Rectangle 820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4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EFD00ED3-410B-4AA3-93AF-A128D24BC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294540"/>
            <a:ext cx="7421963" cy="103366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solidFill>
                  <a:srgbClr val="FFFFFF"/>
                </a:solidFill>
              </a:rPr>
              <a:t>Appropriations Committee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2EDD5CD-C837-4D2D-B870-9FBA55D3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1891972"/>
            <a:ext cx="8799485" cy="4856821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dirty="0"/>
              <a:t>53 Members - 14 Senators/39 Representatives</a:t>
            </a:r>
          </a:p>
          <a:p>
            <a:pPr eaLnBrk="1" hangingPunct="1"/>
            <a:endParaRPr lang="en-US" altLang="en-US" sz="3600" dirty="0"/>
          </a:p>
          <a:p>
            <a:pPr eaLnBrk="1" hangingPunct="1"/>
            <a:r>
              <a:rPr lang="en-US" altLang="en-US" sz="3600" dirty="0"/>
              <a:t>Subcommittee Structure:</a:t>
            </a:r>
          </a:p>
          <a:p>
            <a:pPr lvl="1" eaLnBrk="1" hangingPunct="1"/>
            <a:r>
              <a:rPr lang="en-US" altLang="en-US" sz="3600" dirty="0"/>
              <a:t>13 Subcommittees, 12 of which review the budget</a:t>
            </a:r>
          </a:p>
          <a:p>
            <a:pPr lvl="1" eaLnBrk="1" hangingPunct="1"/>
            <a:r>
              <a:rPr lang="en-US" altLang="en-US" sz="3600" dirty="0"/>
              <a:t>Organized by Subject Area/Function of Government</a:t>
            </a:r>
          </a:p>
          <a:p>
            <a:pPr lvl="1" eaLnBrk="1" hangingPunct="1"/>
            <a:endParaRPr lang="en-US" altLang="en-US" sz="32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234CF4-802C-4AA1-B540-36C3B838C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233987"/>
            <a:ext cx="455228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7" y="2"/>
            <a:ext cx="3778759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B561C5-C9B5-4997-8719-CB8F81A4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8" y="1332952"/>
            <a:ext cx="2945175" cy="3921176"/>
          </a:xfrm>
        </p:spPr>
        <p:txBody>
          <a:bodyPr anchor="ctr">
            <a:normAutofit/>
          </a:bodyPr>
          <a:lstStyle/>
          <a:p>
            <a:r>
              <a:rPr lang="en-US" altLang="en-US" sz="4700" dirty="0"/>
              <a:t>Key Players in the  Executive Branch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CED441-B73B-4907-9AF2-614CEAC6A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39" y="73154"/>
            <a:ext cx="884223" cy="232963"/>
            <a:chOff x="5422392" y="64008"/>
            <a:chExt cx="1178966" cy="232963"/>
          </a:xfrm>
        </p:grpSpPr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03170C9-14E4-4D47-827E-51518FA9C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757EFF12-1826-499E-94C2-AF4400A66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20CC511B-2DB0-4523-82ED-40CCC5C7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6CB93565-67D6-49DD-8D4E-4685AC81A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E9D45A7-FFB3-4E69-A4EC-FAA3489B0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A29467A6-0F59-4991-89B5-35408BD725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A726CA1-9A94-4AF0-B9DD-3572C692A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EB03BD70-FD68-460B-A88B-005DAB5BED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C1040543-6AB1-4FE1-8946-59D0E7BB8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BEEF4851-38D3-48A2-B05D-269771626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DEC37F16-C638-42B2-AA09-CA5142D85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0AC31779-80E9-4BF3-9703-F63FE8094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D71CA5FF-D764-4C4E-8854-E5875684F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81A1FA9D-7285-4D42-ADF3-BC14114B2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A1E40F6A-5F88-46D9-A510-00D54F0B8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938C555D-926A-4092-966E-1BC7E455F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58D049FF-3E13-4E3E-A5BE-CF5253B8E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A16547CF-5B03-4E57-B466-A0FDCECAD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84C012C4-5959-40D5-8A7B-8542BD4B98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8C7DF75A-2C0D-4388-A295-397333ADB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C58F7-DB54-4B88-9E2D-209EE970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0" y="499834"/>
            <a:ext cx="4648200" cy="5581227"/>
          </a:xfrm>
        </p:spPr>
        <p:txBody>
          <a:bodyPr anchor="ctr">
            <a:normAutofit/>
          </a:bodyPr>
          <a:lstStyle/>
          <a:p>
            <a:r>
              <a:rPr lang="en-US" altLang="en-US" sz="3600" dirty="0"/>
              <a:t>State Agency personnel</a:t>
            </a:r>
          </a:p>
          <a:p>
            <a:endParaRPr lang="en-US" altLang="en-US" sz="3600" dirty="0"/>
          </a:p>
          <a:p>
            <a:r>
              <a:rPr lang="en-US" altLang="en-US" sz="3600" dirty="0"/>
              <a:t>Office of Policy and Management (OPM) Secretary and budget staff</a:t>
            </a:r>
          </a:p>
          <a:p>
            <a:endParaRPr lang="en-US" altLang="en-US" sz="3600" dirty="0"/>
          </a:p>
          <a:p>
            <a:r>
              <a:rPr lang="en-US" altLang="en-US" sz="3600" dirty="0"/>
              <a:t>Governor’s staff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98" name="Rectangle 6197">
            <a:extLst>
              <a:ext uri="{FF2B5EF4-FFF2-40B4-BE49-F238E27FC236}">
                <a16:creationId xmlns:a16="http://schemas.microsoft.com/office/drawing/2014/main" id="{1E234CF4-802C-4AA1-B540-36C3B838C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200" name="Rectangle 619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202" name="Rectangle 6201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233987"/>
            <a:ext cx="455228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204" name="Rectangle 6203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7" y="2"/>
            <a:ext cx="3778759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198BD5F4-3788-4CCD-8C96-91F876F4C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9" y="1332952"/>
            <a:ext cx="2894237" cy="3921176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Executive Branch Budget Development</a:t>
            </a:r>
            <a:br>
              <a:rPr lang="en-US" altLang="en-US" sz="3600" dirty="0"/>
            </a:br>
            <a:r>
              <a:rPr lang="en-US" altLang="en-US" sz="3600" dirty="0"/>
              <a:t> and Submittal</a:t>
            </a:r>
          </a:p>
        </p:txBody>
      </p:sp>
      <p:grpSp>
        <p:nvGrpSpPr>
          <p:cNvPr id="6206" name="Group 6205">
            <a:extLst>
              <a:ext uri="{FF2B5EF4-FFF2-40B4-BE49-F238E27FC236}">
                <a16:creationId xmlns:a16="http://schemas.microsoft.com/office/drawing/2014/main" id="{B0CED441-B73B-4907-9AF2-614CEAC6A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39" y="73154"/>
            <a:ext cx="884223" cy="232963"/>
            <a:chOff x="5422392" y="64008"/>
            <a:chExt cx="1178966" cy="232963"/>
          </a:xfrm>
        </p:grpSpPr>
        <p:sp>
          <p:nvSpPr>
            <p:cNvPr id="6207" name="Rectangle 64">
              <a:extLst>
                <a:ext uri="{FF2B5EF4-FFF2-40B4-BE49-F238E27FC236}">
                  <a16:creationId xmlns:a16="http://schemas.microsoft.com/office/drawing/2014/main" id="{A03170C9-14E4-4D47-827E-51518FA9C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08" name="Rectangle 66">
              <a:extLst>
                <a:ext uri="{FF2B5EF4-FFF2-40B4-BE49-F238E27FC236}">
                  <a16:creationId xmlns:a16="http://schemas.microsoft.com/office/drawing/2014/main" id="{757EFF12-1826-499E-94C2-AF4400A66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09" name="Rectangle 64">
              <a:extLst>
                <a:ext uri="{FF2B5EF4-FFF2-40B4-BE49-F238E27FC236}">
                  <a16:creationId xmlns:a16="http://schemas.microsoft.com/office/drawing/2014/main" id="{20CC511B-2DB0-4523-82ED-40CCC5C7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0" name="Rectangle 66">
              <a:extLst>
                <a:ext uri="{FF2B5EF4-FFF2-40B4-BE49-F238E27FC236}">
                  <a16:creationId xmlns:a16="http://schemas.microsoft.com/office/drawing/2014/main" id="{6CB93565-67D6-49DD-8D4E-4685AC81A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1" name="Rectangle 64">
              <a:extLst>
                <a:ext uri="{FF2B5EF4-FFF2-40B4-BE49-F238E27FC236}">
                  <a16:creationId xmlns:a16="http://schemas.microsoft.com/office/drawing/2014/main" id="{AE9D45A7-FFB3-4E69-A4EC-FAA3489B0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2" name="Rectangle 66">
              <a:extLst>
                <a:ext uri="{FF2B5EF4-FFF2-40B4-BE49-F238E27FC236}">
                  <a16:creationId xmlns:a16="http://schemas.microsoft.com/office/drawing/2014/main" id="{A29467A6-0F59-4991-89B5-35408BD725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3" name="Rectangle 64">
              <a:extLst>
                <a:ext uri="{FF2B5EF4-FFF2-40B4-BE49-F238E27FC236}">
                  <a16:creationId xmlns:a16="http://schemas.microsoft.com/office/drawing/2014/main" id="{AA726CA1-9A94-4AF0-B9DD-3572C692A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4" name="Rectangle 66">
              <a:extLst>
                <a:ext uri="{FF2B5EF4-FFF2-40B4-BE49-F238E27FC236}">
                  <a16:creationId xmlns:a16="http://schemas.microsoft.com/office/drawing/2014/main" id="{EB03BD70-FD68-460B-A88B-005DAB5BED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5" name="Rectangle 64">
              <a:extLst>
                <a:ext uri="{FF2B5EF4-FFF2-40B4-BE49-F238E27FC236}">
                  <a16:creationId xmlns:a16="http://schemas.microsoft.com/office/drawing/2014/main" id="{C1040543-6AB1-4FE1-8946-59D0E7BB8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6" name="Rectangle 66">
              <a:extLst>
                <a:ext uri="{FF2B5EF4-FFF2-40B4-BE49-F238E27FC236}">
                  <a16:creationId xmlns:a16="http://schemas.microsoft.com/office/drawing/2014/main" id="{BEEF4851-38D3-48A2-B05D-269771626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7" name="Rectangle 64">
              <a:extLst>
                <a:ext uri="{FF2B5EF4-FFF2-40B4-BE49-F238E27FC236}">
                  <a16:creationId xmlns:a16="http://schemas.microsoft.com/office/drawing/2014/main" id="{DEC37F16-C638-42B2-AA09-CA5142D85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8" name="Rectangle 66">
              <a:extLst>
                <a:ext uri="{FF2B5EF4-FFF2-40B4-BE49-F238E27FC236}">
                  <a16:creationId xmlns:a16="http://schemas.microsoft.com/office/drawing/2014/main" id="{0AC31779-80E9-4BF3-9703-F63FE8094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19" name="Rectangle 64">
              <a:extLst>
                <a:ext uri="{FF2B5EF4-FFF2-40B4-BE49-F238E27FC236}">
                  <a16:creationId xmlns:a16="http://schemas.microsoft.com/office/drawing/2014/main" id="{D71CA5FF-D764-4C4E-8854-E5875684F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0" name="Rectangle 66">
              <a:extLst>
                <a:ext uri="{FF2B5EF4-FFF2-40B4-BE49-F238E27FC236}">
                  <a16:creationId xmlns:a16="http://schemas.microsoft.com/office/drawing/2014/main" id="{81A1FA9D-7285-4D42-ADF3-BC14114B2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1" name="Rectangle 64">
              <a:extLst>
                <a:ext uri="{FF2B5EF4-FFF2-40B4-BE49-F238E27FC236}">
                  <a16:creationId xmlns:a16="http://schemas.microsoft.com/office/drawing/2014/main" id="{A1E40F6A-5F88-46D9-A510-00D54F0B8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2" name="Rectangle 66">
              <a:extLst>
                <a:ext uri="{FF2B5EF4-FFF2-40B4-BE49-F238E27FC236}">
                  <a16:creationId xmlns:a16="http://schemas.microsoft.com/office/drawing/2014/main" id="{938C555D-926A-4092-966E-1BC7E455F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3" name="Rectangle 64">
              <a:extLst>
                <a:ext uri="{FF2B5EF4-FFF2-40B4-BE49-F238E27FC236}">
                  <a16:creationId xmlns:a16="http://schemas.microsoft.com/office/drawing/2014/main" id="{58D049FF-3E13-4E3E-A5BE-CF5253B8E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4" name="Rectangle 66">
              <a:extLst>
                <a:ext uri="{FF2B5EF4-FFF2-40B4-BE49-F238E27FC236}">
                  <a16:creationId xmlns:a16="http://schemas.microsoft.com/office/drawing/2014/main" id="{A16547CF-5B03-4E57-B466-A0FDCECAD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5" name="Rectangle 64">
              <a:extLst>
                <a:ext uri="{FF2B5EF4-FFF2-40B4-BE49-F238E27FC236}">
                  <a16:creationId xmlns:a16="http://schemas.microsoft.com/office/drawing/2014/main" id="{84C012C4-5959-40D5-8A7B-8542BD4B98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26" name="Rectangle 66">
              <a:extLst>
                <a:ext uri="{FF2B5EF4-FFF2-40B4-BE49-F238E27FC236}">
                  <a16:creationId xmlns:a16="http://schemas.microsoft.com/office/drawing/2014/main" id="{8C7DF75A-2C0D-4388-A295-397333ADB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6147" name="Rectangle 3">
            <a:extLst>
              <a:ext uri="{FF2B5EF4-FFF2-40B4-BE49-F238E27FC236}">
                <a16:creationId xmlns:a16="http://schemas.microsoft.com/office/drawing/2014/main" id="{026C105E-2235-4085-961E-CC269BF4E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19600" y="306117"/>
            <a:ext cx="4572000" cy="6247085"/>
          </a:xfrm>
        </p:spPr>
        <p:txBody>
          <a:bodyPr anchor="ctr">
            <a:normAutofit lnSpcReduction="10000"/>
          </a:bodyPr>
          <a:lstStyle/>
          <a:p>
            <a:pPr eaLnBrk="1" hangingPunct="1"/>
            <a:endParaRPr lang="en-US" altLang="en-US" sz="1900" dirty="0"/>
          </a:p>
          <a:p>
            <a:pPr eaLnBrk="1" hangingPunct="1"/>
            <a:r>
              <a:rPr lang="en-US" altLang="en-US" sz="2800" dirty="0"/>
              <a:t>State Agencies submit Legislative Proposals and Budget Options to OPM by October 1.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OPM reviews Agency requests and submits tentative budget to Governor in mid-November.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Governor presents budget to Legislature in early February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 dirty="0"/>
          </a:p>
          <a:p>
            <a:pPr lvl="1" eaLnBrk="1" hangingPunct="1"/>
            <a:endParaRPr lang="en-US" altLang="en-US" sz="1900" dirty="0"/>
          </a:p>
          <a:p>
            <a:pPr lvl="1" eaLnBrk="1" hangingPunct="1"/>
            <a:endParaRPr lang="en-US" altLang="en-US" sz="19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111" name="Rectangle 471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113" name="Rectangle 471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115" name="Rectangle 471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117" name="Rectangle 471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119" name="Rectangle 471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2923C503-B8DF-42D9-9BCA-D1B758C344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Appropriations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February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3F2EE5F-5A5D-4BCB-8544-F7AF75C05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83"/>
            <a:ext cx="6576405" cy="4213514"/>
          </a:xfrm>
        </p:spPr>
        <p:txBody>
          <a:bodyPr anchor="ctr">
            <a:normAutofit fontScale="70000" lnSpcReduction="20000"/>
          </a:bodyPr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3900" dirty="0"/>
              <a:t>Governor’s budget bill is referred to the Appropriations Committee.</a:t>
            </a:r>
          </a:p>
          <a:p>
            <a:pPr eaLnBrk="1" hangingPunct="1"/>
            <a:endParaRPr lang="en-US" altLang="en-US" sz="3900" dirty="0"/>
          </a:p>
          <a:p>
            <a:pPr eaLnBrk="1" hangingPunct="1"/>
            <a:r>
              <a:rPr lang="en-US" altLang="en-US" sz="3900" dirty="0"/>
              <a:t>The proposal is analyzed and distributed to legislators and staff.</a:t>
            </a:r>
          </a:p>
          <a:p>
            <a:pPr eaLnBrk="1" hangingPunct="1"/>
            <a:endParaRPr lang="en-US" altLang="en-US" sz="3900" dirty="0"/>
          </a:p>
          <a:p>
            <a:pPr eaLnBrk="1" hangingPunct="1"/>
            <a:r>
              <a:rPr lang="en-US" altLang="en-US" sz="3900" dirty="0"/>
              <a:t>Appropriations Committee holds Agency Budget Presentations and Public Hearings by subject matter area (Subcommittees).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700" dirty="0"/>
          </a:p>
          <a:p>
            <a:pPr eaLnBrk="1" hangingPunct="1"/>
            <a:endParaRPr lang="en-US" altLang="en-US" sz="1700" dirty="0"/>
          </a:p>
          <a:p>
            <a:pPr eaLnBrk="1" hangingPunct="1"/>
            <a:endParaRPr lang="en-US" altLang="en-US" sz="17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F04392-C4C0-BA5E-7B15-C8964645525A}"/>
              </a:ext>
            </a:extLst>
          </p:cNvPr>
          <p:cNvSpPr txBox="1"/>
          <p:nvPr/>
        </p:nvSpPr>
        <p:spPr>
          <a:xfrm>
            <a:off x="7083684" y="2075059"/>
            <a:ext cx="13669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Drafted (written)</a:t>
            </a: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by LCO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2383EC-A91E-F08F-EB0E-DADF54723182}"/>
              </a:ext>
            </a:extLst>
          </p:cNvPr>
          <p:cNvSpPr txBox="1"/>
          <p:nvPr/>
        </p:nvSpPr>
        <p:spPr>
          <a:xfrm>
            <a:off x="7046071" y="3384958"/>
            <a:ext cx="1452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Analyzed by OFA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" y="3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5" y="3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8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EE4BE5-19CD-A1FD-7690-4F673731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76" y="348867"/>
            <a:ext cx="7288583" cy="1576447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Public Impact on Budget Process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DC39B1DE-9298-CB5B-F567-2F6060E10E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46" y="2615981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870398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159" name="Rectangle 4915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161" name="Rectangle 4916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-1"/>
            <a:ext cx="9143997" cy="159074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163" name="Rectangle 4916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2"/>
            <a:ext cx="6086479" cy="1590743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165" name="Rectangle 4916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7" y="-1"/>
            <a:ext cx="3057523" cy="1590743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167" name="Rectangle 4916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5" y="2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4BD248A5-E9DE-4558-8BCF-471714362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2" y="294541"/>
            <a:ext cx="7421963" cy="1033669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000" dirty="0">
                <a:solidFill>
                  <a:srgbClr val="FFFFFF"/>
                </a:solidFill>
              </a:rPr>
              <a:t>Appropriations Committee Process</a:t>
            </a:r>
            <a:br>
              <a:rPr lang="en-US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February/March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633B364-AED8-4339-917B-5616F35E4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555" y="2444879"/>
            <a:ext cx="8570888" cy="3625864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altLang="en-US" sz="4000" dirty="0"/>
              <a:t>Subcommittees hold Work Sessions with State Agencies.</a:t>
            </a:r>
          </a:p>
          <a:p>
            <a:pPr eaLnBrk="1" hangingPunct="1"/>
            <a:endParaRPr lang="en-US" altLang="en-US" sz="4000" dirty="0"/>
          </a:p>
          <a:p>
            <a:pPr eaLnBrk="1" hangingPunct="1"/>
            <a:r>
              <a:rPr lang="en-US" altLang="en-US" sz="4000" dirty="0"/>
              <a:t>Subcommittees formulate budget recommendations to present to the Appropriations Committee Co-Chairs and Ranking Members. 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.7|1.5"/>
</p:tagLst>
</file>

<file path=ppt/theme/theme1.xml><?xml version="1.0" encoding="utf-8"?>
<a:theme xmlns:a="http://schemas.openxmlformats.org/drawingml/2006/main" name="Budge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628</Words>
  <Application>Microsoft Office PowerPoint</Application>
  <PresentationFormat>On-screen Show (4:3)</PresentationFormat>
  <Paragraphs>139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Tahoma</vt:lpstr>
      <vt:lpstr>Wingdings</vt:lpstr>
      <vt:lpstr>Budget Presentation</vt:lpstr>
      <vt:lpstr>The Legislative Budget Process </vt:lpstr>
      <vt:lpstr>The Branches of Government</vt:lpstr>
      <vt:lpstr>Let’s Start at the Very Beginning…</vt:lpstr>
      <vt:lpstr>Appropriations Committee</vt:lpstr>
      <vt:lpstr>Key Players in the  Executive Branch</vt:lpstr>
      <vt:lpstr>Executive Branch Budget Development  and Submittal</vt:lpstr>
      <vt:lpstr>Appropriations Committee Process February</vt:lpstr>
      <vt:lpstr>Public Impact on Budget Process</vt:lpstr>
      <vt:lpstr>Appropriations Committee Process February/March</vt:lpstr>
      <vt:lpstr>Appropriations Committee Process March</vt:lpstr>
      <vt:lpstr>Appropriations Committee Process March/April</vt:lpstr>
      <vt:lpstr>Finance, Revenue and Bonding Committee</vt:lpstr>
      <vt:lpstr>Finance Committee Process February/March</vt:lpstr>
      <vt:lpstr>Finance Committee Process March</vt:lpstr>
      <vt:lpstr>Finance Committee Process April</vt:lpstr>
      <vt:lpstr> Negotiations  Budget, Revenue, and Capital Plans</vt:lpstr>
      <vt:lpstr>Considerations  Limitations on Spending</vt:lpstr>
      <vt:lpstr>Considerations - Priorities</vt:lpstr>
      <vt:lpstr>Implementation Language</vt:lpstr>
      <vt:lpstr>Senate and House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Budget Process </dc:title>
  <dc:creator>Keane, Susan</dc:creator>
  <cp:lastModifiedBy>McAllister, Molly</cp:lastModifiedBy>
  <cp:revision>14</cp:revision>
  <dcterms:created xsi:type="dcterms:W3CDTF">2024-08-19T14:20:46Z</dcterms:created>
  <dcterms:modified xsi:type="dcterms:W3CDTF">2026-02-20T13:56:17Z</dcterms:modified>
</cp:coreProperties>
</file>